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8" r:id="rId3"/>
    <p:sldId id="429" r:id="rId4"/>
    <p:sldId id="368" r:id="rId5"/>
    <p:sldId id="430" r:id="rId6"/>
    <p:sldId id="431" r:id="rId7"/>
    <p:sldId id="432" r:id="rId8"/>
    <p:sldId id="369" r:id="rId9"/>
    <p:sldId id="406" r:id="rId10"/>
    <p:sldId id="359" r:id="rId11"/>
    <p:sldId id="370" r:id="rId12"/>
    <p:sldId id="433" r:id="rId13"/>
    <p:sldId id="407" r:id="rId14"/>
    <p:sldId id="371" r:id="rId15"/>
    <p:sldId id="373" r:id="rId16"/>
    <p:sldId id="408" r:id="rId17"/>
    <p:sldId id="383" r:id="rId18"/>
    <p:sldId id="434" r:id="rId19"/>
    <p:sldId id="409" r:id="rId20"/>
    <p:sldId id="436" r:id="rId21"/>
    <p:sldId id="437" r:id="rId22"/>
    <p:sldId id="438" r:id="rId23"/>
    <p:sldId id="439" r:id="rId24"/>
    <p:sldId id="412" r:id="rId25"/>
    <p:sldId id="413" r:id="rId26"/>
    <p:sldId id="414" r:id="rId27"/>
    <p:sldId id="384" r:id="rId28"/>
    <p:sldId id="440" r:id="rId29"/>
    <p:sldId id="415" r:id="rId30"/>
    <p:sldId id="416" r:id="rId31"/>
    <p:sldId id="405" r:id="rId32"/>
    <p:sldId id="441" r:id="rId33"/>
    <p:sldId id="442" r:id="rId34"/>
    <p:sldId id="443" r:id="rId35"/>
  </p:sldIdLst>
  <p:sldSz cx="12192000" cy="6858000"/>
  <p:notesSz cx="6792913" cy="9921875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743" autoAdjust="0"/>
  </p:normalViewPr>
  <p:slideViewPr>
    <p:cSldViewPr>
      <p:cViewPr varScale="1">
        <p:scale>
          <a:sx n="122" d="100"/>
          <a:sy n="122" d="100"/>
        </p:scale>
        <p:origin x="102" y="1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3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CDA010F-6F41-435A-AC24-C1855A978554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816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5113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40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340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3" rIns="91385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7DA12E7-AA98-49BE-97C3-C0E85D8C30A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6111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DEC5819-AF4F-4865-B9AB-765916B79087}" type="slidenum">
              <a:rPr lang="hu-HU" altLang="hu-HU" sz="1200"/>
              <a:pPr/>
              <a:t>1</a:t>
            </a:fld>
            <a:endParaRPr lang="hu-HU" altLang="hu-HU" sz="12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4538"/>
            <a:ext cx="6615113" cy="3721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06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52DC5-6DB4-437C-89C9-063610486A8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863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8E1E-F66E-4F29-8A96-E43DAF3A318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299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E4F5-4178-4138-A427-783A898A420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3581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7E3D1-5E67-4DB1-9651-8BB0E8FCC0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539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4180E-25FE-4A01-8462-B33D550292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44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D474-6D0D-45EE-A984-BE7EF734117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389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8758-3B56-4CD2-98FA-C1B32AF05E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925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B064D-4025-4CFE-9E5C-CE85E1CE28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814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E67D0-5020-47FA-9988-96B912E868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2737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2CAE1-A095-4990-98E9-D3D27190FD7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346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80B1B-B01D-4352-83E6-D807F128188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976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9297D-090A-40A9-B989-2E3DFCC18C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764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6460A92-7256-4AB1-9861-4C723443F6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jpg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png"/><Relationship Id="rId4" Type="http://schemas.openxmlformats.org/officeDocument/2006/relationships/image" Target="../media/image3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44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1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2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6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3392" y="714376"/>
            <a:ext cx="10657184" cy="2886075"/>
          </a:xfrm>
          <a:noFill/>
        </p:spPr>
        <p:txBody>
          <a:bodyPr/>
          <a:lstStyle/>
          <a:p>
            <a:pPr eaLnBrk="1" hangingPunct="1"/>
            <a:r>
              <a:rPr lang="hu-HU" altLang="hu-HU" sz="3800" dirty="0" smtClean="0"/>
              <a:t>Gaussian </a:t>
            </a:r>
            <a:r>
              <a:rPr lang="hu-HU" altLang="hu-HU" sz="3800" dirty="0" err="1" smtClean="0"/>
              <a:t>Mixture</a:t>
            </a:r>
            <a:r>
              <a:rPr lang="hu-HU" altLang="hu-HU" sz="3800" dirty="0" smtClean="0"/>
              <a:t> </a:t>
            </a:r>
            <a:r>
              <a:rPr lang="hu-HU" altLang="hu-HU" sz="3800" dirty="0" err="1" smtClean="0"/>
              <a:t>Models</a:t>
            </a:r>
            <a:r>
              <a:rPr lang="hu-HU" altLang="hu-HU" sz="3800" dirty="0" smtClean="0"/>
              <a:t/>
            </a:r>
            <a:br>
              <a:rPr lang="hu-HU" altLang="hu-HU" sz="3800" dirty="0" smtClean="0"/>
            </a:br>
            <a:r>
              <a:rPr lang="hu-HU" altLang="hu-HU" sz="3800" dirty="0" smtClean="0"/>
              <a:t>and </a:t>
            </a:r>
            <a:r>
              <a:rPr lang="hu-HU" altLang="hu-HU" sz="3800" dirty="0" err="1" smtClean="0"/>
              <a:t>their</a:t>
            </a:r>
            <a:r>
              <a:rPr lang="hu-HU" altLang="hu-HU" sz="3800" dirty="0" smtClean="0"/>
              <a:t> </a:t>
            </a:r>
            <a:r>
              <a:rPr lang="hu-HU" altLang="hu-HU" sz="3800" dirty="0" err="1" smtClean="0"/>
              <a:t>training</a:t>
            </a:r>
            <a:r>
              <a:rPr lang="hu-HU" altLang="hu-HU" sz="3800" dirty="0" smtClean="0"/>
              <a:t> </a:t>
            </a:r>
            <a:r>
              <a:rPr lang="hu-HU" altLang="hu-HU" sz="3800" dirty="0" err="1" smtClean="0"/>
              <a:t>with</a:t>
            </a:r>
            <a:r>
              <a:rPr lang="hu-HU" altLang="hu-HU" sz="3800" dirty="0" smtClean="0"/>
              <a:t> </a:t>
            </a:r>
            <a:r>
              <a:rPr lang="hu-HU" altLang="hu-HU" sz="3800" dirty="0" err="1" smtClean="0"/>
              <a:t>the</a:t>
            </a:r>
            <a:r>
              <a:rPr lang="hu-HU" altLang="hu-HU" sz="3800" dirty="0" smtClean="0"/>
              <a:t> EM </a:t>
            </a:r>
            <a:r>
              <a:rPr lang="hu-HU" altLang="hu-HU" sz="3800" dirty="0" err="1" smtClean="0"/>
              <a:t>algorithm</a:t>
            </a:r>
            <a:endParaRPr lang="en-US" altLang="hu-HU" sz="38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3357564"/>
            <a:ext cx="7487494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altLang="hu-HU" sz="2400" dirty="0" err="1" smtClean="0"/>
              <a:t>Gosztolya</a:t>
            </a:r>
            <a:r>
              <a:rPr lang="hu-HU" altLang="hu-HU" sz="2400" dirty="0" smtClean="0"/>
              <a:t> Gábor</a:t>
            </a:r>
          </a:p>
          <a:p>
            <a:pPr eaLnBrk="1" hangingPunct="1">
              <a:lnSpc>
                <a:spcPct val="80000"/>
              </a:lnSpc>
            </a:pPr>
            <a:endParaRPr lang="hu-HU" altLang="hu-HU" sz="2000" dirty="0"/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Szegedi Tudományegyetem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Informatikai Intézet</a:t>
            </a:r>
          </a:p>
          <a:p>
            <a:pPr eaLnBrk="1" hangingPunct="1">
              <a:lnSpc>
                <a:spcPct val="80000"/>
              </a:lnSpc>
            </a:pPr>
            <a:r>
              <a:rPr lang="hu-HU" altLang="hu-HU" sz="2000" dirty="0" smtClean="0"/>
              <a:t>2023 / Mar </a:t>
            </a:r>
            <a:r>
              <a:rPr lang="hu-HU" altLang="hu-HU" sz="2000" smtClean="0"/>
              <a:t>/ 16</a:t>
            </a:r>
            <a:endParaRPr lang="en-US" altLang="hu-HU" sz="18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772" y="3337013"/>
            <a:ext cx="2707573" cy="3257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Alternative approach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031016" cy="4525963"/>
          </a:xfrm>
        </p:spPr>
        <p:txBody>
          <a:bodyPr/>
          <a:lstStyle/>
          <a:p>
            <a:r>
              <a:rPr lang="en-US" sz="2800" dirty="0" smtClean="0"/>
              <a:t>Let’s divide the samples into </a:t>
            </a:r>
            <a:r>
              <a:rPr lang="en-US" sz="2800" dirty="0" err="1" smtClean="0"/>
              <a:t>disjunct</a:t>
            </a:r>
            <a:r>
              <a:rPr lang="en-US" sz="2800" dirty="0" smtClean="0"/>
              <a:t> groups</a:t>
            </a:r>
          </a:p>
          <a:p>
            <a:r>
              <a:rPr lang="en-US" sz="2800" dirty="0" smtClean="0"/>
              <a:t>Example: we want to fit a mixture of 2 Gaussians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on the green points </a:t>
            </a:r>
            <a:endParaRPr lang="en-US" sz="2800" dirty="0"/>
          </a:p>
          <a:p>
            <a:r>
              <a:rPr lang="en-US" sz="2800" dirty="0" smtClean="0"/>
              <a:t>Let’s divide the points into 2 </a:t>
            </a:r>
            <a:r>
              <a:rPr lang="en-US" sz="2800" dirty="0" err="1" smtClean="0"/>
              <a:t>disjunct</a:t>
            </a:r>
            <a:r>
              <a:rPr lang="en-US" sz="2800" dirty="0" smtClean="0"/>
              <a:t> groups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(clusters) </a:t>
            </a:r>
            <a:r>
              <a:rPr lang="en-US" sz="2800" dirty="0"/>
              <a:t>– </a:t>
            </a:r>
            <a:r>
              <a:rPr lang="en-US" sz="2800" dirty="0" smtClean="0"/>
              <a:t>see the purple curves</a:t>
            </a:r>
          </a:p>
          <a:p>
            <a:pPr lvl="1"/>
            <a:r>
              <a:rPr lang="en-US" sz="2400" dirty="0"/>
              <a:t>We can perform this division </a:t>
            </a:r>
            <a:r>
              <a:rPr lang="en-US" sz="2400" dirty="0" smtClean="0"/>
              <a:t>using e.g. </a:t>
            </a:r>
            <a:r>
              <a:rPr lang="en-US" sz="2400" dirty="0"/>
              <a:t>the </a:t>
            </a:r>
            <a:br>
              <a:rPr lang="en-US" sz="2400" dirty="0"/>
            </a:br>
            <a:r>
              <a:rPr lang="en-US" sz="2400" dirty="0"/>
              <a:t>K-means clustering algorithm</a:t>
            </a:r>
          </a:p>
          <a:p>
            <a:r>
              <a:rPr lang="en-US" sz="2800" dirty="0"/>
              <a:t>We can now easily fit 1-1 Gaussian </a:t>
            </a:r>
            <a:r>
              <a:rPr lang="en-US" sz="2800" dirty="0" smtClean="0"/>
              <a:t>on </a:t>
            </a:r>
            <a:r>
              <a:rPr lang="en-US" sz="2800" dirty="0"/>
              <a:t>both clusters!</a:t>
            </a:r>
          </a:p>
          <a:p>
            <a:pPr lvl="1"/>
            <a:r>
              <a:rPr lang="en-US" sz="2400" dirty="0"/>
              <a:t>Using the ML method seen in the </a:t>
            </a:r>
            <a:r>
              <a:rPr lang="en-US" sz="2400" dirty="0" smtClean="0"/>
              <a:t>previous lecture</a:t>
            </a:r>
            <a:endParaRPr lang="en-US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052736"/>
            <a:ext cx="3024336" cy="301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7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K-means algorithm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214592" cy="4525963"/>
          </a:xfrm>
        </p:spPr>
        <p:txBody>
          <a:bodyPr/>
          <a:lstStyle/>
          <a:p>
            <a:r>
              <a:rPr lang="en-US" sz="2800" dirty="0"/>
              <a:t>The most common clustering algorithm</a:t>
            </a:r>
          </a:p>
          <a:p>
            <a:r>
              <a:rPr lang="en-US" sz="2800" dirty="0"/>
              <a:t>Each cluster will be represented by a </a:t>
            </a:r>
            <a:r>
              <a:rPr lang="en-US" sz="2800" b="1" dirty="0" smtClean="0"/>
              <a:t>centroid</a:t>
            </a:r>
            <a:r>
              <a:rPr lang="en-US" sz="2800" dirty="0" smtClean="0"/>
              <a:t> (i.e. the center of the cluster)</a:t>
            </a:r>
            <a:endParaRPr lang="en-US" sz="2800" dirty="0"/>
          </a:p>
          <a:p>
            <a:r>
              <a:rPr lang="hu-HU" sz="2800" dirty="0" smtClean="0"/>
              <a:t>Input</a:t>
            </a:r>
            <a:r>
              <a:rPr lang="en-US" sz="2800" dirty="0" smtClean="0"/>
              <a:t>s</a:t>
            </a:r>
            <a:r>
              <a:rPr lang="hu-HU" sz="2800" dirty="0" smtClean="0"/>
              <a:t>:</a:t>
            </a:r>
          </a:p>
          <a:p>
            <a:pPr lvl="1"/>
            <a:r>
              <a:rPr lang="en-US" sz="2400" dirty="0"/>
              <a:t>the data points to be </a:t>
            </a:r>
            <a:r>
              <a:rPr lang="en-US" sz="2400" dirty="0" smtClean="0"/>
              <a:t>clustered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number of clusters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dirty="0">
              <a:cs typeface="Times New Roman" panose="02020603050405020304" pitchFamily="18" charset="0"/>
            </a:endParaRPr>
          </a:p>
          <a:p>
            <a:pPr lvl="1"/>
            <a:r>
              <a:rPr lang="en-US" sz="2400" dirty="0" smtClean="0"/>
              <a:t>A distance </a:t>
            </a:r>
            <a:r>
              <a:rPr lang="en-US" sz="2400" dirty="0"/>
              <a:t>functions between </a:t>
            </a:r>
            <a:r>
              <a:rPr lang="en-US" sz="2400" dirty="0" smtClean="0"/>
              <a:t>the </a:t>
            </a:r>
            <a:r>
              <a:rPr lang="en-US" sz="2400" dirty="0"/>
              <a:t>points</a:t>
            </a:r>
          </a:p>
          <a:p>
            <a:pPr marL="457200" lvl="1" indent="0">
              <a:buNone/>
            </a:pPr>
            <a:r>
              <a:rPr lang="hu-HU" sz="2400" dirty="0" smtClean="0"/>
              <a:t>	(</a:t>
            </a:r>
            <a:r>
              <a:rPr lang="en-US" sz="2400" dirty="0" smtClean="0"/>
              <a:t>e.g. Euclidean</a:t>
            </a:r>
            <a:r>
              <a:rPr lang="hu-HU" sz="2400" dirty="0" smtClean="0"/>
              <a:t>, </a:t>
            </a:r>
            <a:r>
              <a:rPr lang="en-US" sz="2400" dirty="0" smtClean="0"/>
              <a:t>but we can use others as                       	well</a:t>
            </a:r>
            <a:r>
              <a:rPr lang="hu-HU" sz="2400" dirty="0" smtClean="0"/>
              <a:t>:</a:t>
            </a:r>
            <a:r>
              <a:rPr lang="en-US" sz="2400" dirty="0" smtClean="0"/>
              <a:t> </a:t>
            </a:r>
            <a:r>
              <a:rPr lang="hu-HU" sz="2400" dirty="0" smtClean="0"/>
              <a:t>Manhattan, </a:t>
            </a:r>
            <a:r>
              <a:rPr lang="hu-HU" sz="2400" dirty="0" err="1" smtClean="0"/>
              <a:t>Kullback-Leibler</a:t>
            </a:r>
            <a:r>
              <a:rPr lang="hu-HU" sz="2400" dirty="0" smtClean="0"/>
              <a:t>…)</a:t>
            </a:r>
            <a:endParaRPr lang="hu-HU" sz="2400" dirty="0"/>
          </a:p>
          <a:p>
            <a:r>
              <a:rPr lang="en-US" sz="2800" dirty="0" smtClean="0"/>
              <a:t>An iterative method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1268760"/>
            <a:ext cx="3779714" cy="266205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861048"/>
            <a:ext cx="3779714" cy="266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52" y="2348880"/>
            <a:ext cx="4305901" cy="378195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steps of K-means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854552" cy="4525963"/>
          </a:xfrm>
        </p:spPr>
        <p:txBody>
          <a:bodyPr/>
          <a:lstStyle/>
          <a:p>
            <a:r>
              <a:rPr lang="hu-HU" sz="2800" dirty="0" smtClean="0"/>
              <a:t>1) </a:t>
            </a:r>
            <a:r>
              <a:rPr lang="en-US" sz="2800" dirty="0"/>
              <a:t>select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dirty="0"/>
              <a:t>data points </a:t>
            </a:r>
            <a:r>
              <a:rPr lang="en-US" sz="2800" b="1" dirty="0" smtClean="0"/>
              <a:t>randomly </a:t>
            </a:r>
            <a:r>
              <a:rPr lang="en-US" sz="2800" dirty="0" smtClean="0"/>
              <a:t>as </a:t>
            </a:r>
            <a:r>
              <a:rPr lang="en-US" sz="2800" dirty="0"/>
              <a:t>the cluster centroids</a:t>
            </a:r>
          </a:p>
          <a:p>
            <a:r>
              <a:rPr lang="hu-HU" sz="2800" dirty="0" smtClean="0"/>
              <a:t>2) </a:t>
            </a:r>
            <a:r>
              <a:rPr lang="en-US" sz="2800" dirty="0"/>
              <a:t>For each data point find it cluster (i.e. the </a:t>
            </a:r>
            <a:r>
              <a:rPr lang="en-US" sz="2800" b="1" dirty="0"/>
              <a:t>nearest centroid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 smtClean="0"/>
              <a:t>Because we have a distance function for the points!</a:t>
            </a:r>
            <a:endParaRPr lang="en-US" sz="2400" dirty="0"/>
          </a:p>
          <a:p>
            <a:r>
              <a:rPr lang="en-US" sz="2800" dirty="0" smtClean="0"/>
              <a:t>3) Re-calculate </a:t>
            </a:r>
            <a:r>
              <a:rPr lang="en-US" sz="2800" dirty="0"/>
              <a:t>the centroids as the </a:t>
            </a:r>
            <a:r>
              <a:rPr lang="en-US" sz="2800" b="1" dirty="0"/>
              <a:t>mean</a:t>
            </a:r>
            <a:r>
              <a:rPr lang="en-US" sz="2800" dirty="0"/>
              <a:t> of the data points </a:t>
            </a:r>
            <a:r>
              <a:rPr lang="en-US" sz="2800" dirty="0" smtClean="0"/>
              <a:t>belonging to the cluster</a:t>
            </a:r>
            <a:endParaRPr lang="en-US" sz="2800" dirty="0"/>
          </a:p>
          <a:p>
            <a:r>
              <a:rPr lang="en-US" sz="2800" dirty="0" smtClean="0"/>
              <a:t>4) If </a:t>
            </a:r>
            <a:r>
              <a:rPr lang="en-US" sz="2800" dirty="0"/>
              <a:t>no point changed its cluster: </a:t>
            </a:r>
            <a:r>
              <a:rPr lang="en-US" sz="2800" dirty="0" smtClean="0"/>
              <a:t>STOP; else </a:t>
            </a:r>
            <a:r>
              <a:rPr lang="en-US" sz="2800" dirty="0"/>
              <a:t>GOTO </a:t>
            </a:r>
            <a:r>
              <a:rPr lang="en-US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6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9" r="-45909"/>
          <a:stretch/>
        </p:blipFill>
        <p:spPr>
          <a:xfrm>
            <a:off x="7468597" y="1193387"/>
            <a:ext cx="8420491" cy="266429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Replacing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K-means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by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“</a:t>
            </a:r>
            <a:r>
              <a:rPr lang="hu-HU" altLang="hu-HU" dirty="0" err="1" smtClean="0">
                <a:solidFill>
                  <a:schemeClr val="tx1"/>
                </a:solidFill>
              </a:rPr>
              <a:t>soft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clustering</a:t>
            </a:r>
            <a:r>
              <a:rPr lang="hu-HU" altLang="hu-HU" dirty="0">
                <a:solidFill>
                  <a:schemeClr val="tx1"/>
                </a:solidFill>
              </a:rPr>
              <a:t>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7574632" cy="4525963"/>
          </a:xfrm>
        </p:spPr>
        <p:txBody>
          <a:bodyPr/>
          <a:lstStyle/>
          <a:p>
            <a:r>
              <a:rPr lang="en-US" sz="2800" dirty="0"/>
              <a:t>K-means assigns each data point to exactly one cluster</a:t>
            </a:r>
          </a:p>
          <a:p>
            <a:r>
              <a:rPr lang="en-US" sz="2800" dirty="0"/>
              <a:t>But the </a:t>
            </a:r>
            <a:r>
              <a:rPr lang="en-US" sz="2800" dirty="0" err="1"/>
              <a:t>Gaussain</a:t>
            </a:r>
            <a:r>
              <a:rPr lang="en-US" sz="2800" dirty="0"/>
              <a:t> curves take </a:t>
            </a:r>
            <a:r>
              <a:rPr lang="en-US" sz="2800" b="1" dirty="0"/>
              <a:t>&gt;0</a:t>
            </a:r>
            <a:r>
              <a:rPr lang="en-US" sz="2800" dirty="0"/>
              <a:t> values </a:t>
            </a:r>
            <a:r>
              <a:rPr lang="en-US" sz="2800" dirty="0" smtClean="0"/>
              <a:t>everywhere – so </a:t>
            </a:r>
            <a:r>
              <a:rPr lang="en-US" sz="2800" dirty="0"/>
              <a:t>each point belongs to each Gaussian </a:t>
            </a:r>
            <a:r>
              <a:rPr lang="en-US" sz="2800" i="1" dirty="0"/>
              <a:t>to a certain </a:t>
            </a:r>
            <a:r>
              <a:rPr lang="en-US" sz="2800" i="1" dirty="0" smtClean="0"/>
              <a:t>extent</a:t>
            </a:r>
            <a:endParaRPr lang="en-US" sz="2800" i="1" dirty="0"/>
          </a:p>
          <a:p>
            <a:r>
              <a:rPr lang="en-US" sz="2800" dirty="0"/>
              <a:t>Instead of K-means, we will use a clustering </a:t>
            </a:r>
            <a:r>
              <a:rPr lang="en-US" sz="2800" dirty="0" err="1"/>
              <a:t>agorithm</a:t>
            </a:r>
            <a:r>
              <a:rPr lang="en-US" sz="2800" dirty="0"/>
              <a:t> that assigns each </a:t>
            </a:r>
            <a:r>
              <a:rPr lang="en-US" sz="2800" dirty="0" smtClean="0"/>
              <a:t>point </a:t>
            </a:r>
            <a:r>
              <a:rPr lang="en-US" sz="2800" dirty="0"/>
              <a:t>to each cluster, but with different weights </a:t>
            </a:r>
            <a:r>
              <a:rPr lang="en-US" sz="2800" dirty="0" smtClean="0"/>
              <a:t>(“soft </a:t>
            </a:r>
            <a:r>
              <a:rPr lang="en-US" sz="2800" dirty="0"/>
              <a:t>clustering”)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875691"/>
            <a:ext cx="3542118" cy="258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924944"/>
            <a:ext cx="3784369" cy="202998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hu-HU" dirty="0" err="1" smtClean="0"/>
              <a:t>Soft</a:t>
            </a:r>
            <a:r>
              <a:rPr lang="hu-HU" dirty="0" smtClean="0"/>
              <a:t> </a:t>
            </a:r>
            <a:r>
              <a:rPr lang="hu-HU" dirty="0" err="1" smtClean="0"/>
              <a:t>clustering</a:t>
            </a:r>
            <a:r>
              <a:rPr lang="hu-HU" dirty="0" smtClean="0"/>
              <a:t>” </a:t>
            </a:r>
            <a:r>
              <a:rPr lang="en-US" dirty="0" smtClean="0"/>
              <a:t>during fitting GMMs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006680" cy="4525963"/>
          </a:xfrm>
        </p:spPr>
        <p:txBody>
          <a:bodyPr/>
          <a:lstStyle/>
          <a:p>
            <a:r>
              <a:rPr lang="en-US" sz="2800" dirty="0" smtClean="0"/>
              <a:t>Each </a:t>
            </a:r>
            <a:r>
              <a:rPr lang="en-US" sz="2800" dirty="0"/>
              <a:t>point </a:t>
            </a:r>
            <a:r>
              <a:rPr lang="en-US" sz="2800" dirty="0" smtClean="0"/>
              <a:t>will belong </a:t>
            </a:r>
            <a:r>
              <a:rPr lang="en-US" sz="2800" dirty="0"/>
              <a:t>to each </a:t>
            </a:r>
            <a:r>
              <a:rPr lang="en-US" sz="2800" dirty="0" smtClean="0"/>
              <a:t>cluster, but with a different weight</a:t>
            </a:r>
            <a:endParaRPr lang="hu-HU" sz="2800" dirty="0" smtClean="0"/>
          </a:p>
          <a:p>
            <a:r>
              <a:rPr lang="en-US" sz="2800" dirty="0" smtClean="0"/>
              <a:t>We change fitting the Gaussians to take all the points into account</a:t>
            </a:r>
            <a:endParaRPr lang="hu-HU" sz="2800" dirty="0" smtClean="0"/>
          </a:p>
          <a:p>
            <a:pPr lvl="1"/>
            <a:r>
              <a:rPr lang="en-US" sz="2400" dirty="0" smtClean="0"/>
              <a:t>But: with a different weight</a:t>
            </a:r>
            <a:r>
              <a:rPr lang="hu-HU" sz="2400" dirty="0" smtClean="0"/>
              <a:t>!</a:t>
            </a:r>
            <a:endParaRPr lang="hu-HU" sz="2400" dirty="0"/>
          </a:p>
          <a:p>
            <a:r>
              <a:rPr lang="en-US" sz="2800" dirty="0"/>
              <a:t>The weights will be from the [0,1] interval, expressing how much a given points belongs to the given Gaussian</a:t>
            </a:r>
          </a:p>
          <a:p>
            <a:r>
              <a:rPr lang="en-US" sz="2800" dirty="0"/>
              <a:t>This weight will be denoted by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smtClean="0"/>
              <a:t>it will </a:t>
            </a:r>
            <a:r>
              <a:rPr lang="en-US" sz="2800" dirty="0"/>
              <a:t>be called the „responsibility” of the </a:t>
            </a:r>
            <a:r>
              <a:rPr lang="hu-H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Gaussian for </a:t>
            </a:r>
            <a:r>
              <a:rPr lang="hu-H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687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sz="3600" dirty="0" err="1">
                <a:solidFill>
                  <a:schemeClr val="tx1"/>
                </a:solidFill>
              </a:rPr>
              <a:t>Fitting</a:t>
            </a:r>
            <a:r>
              <a:rPr lang="hu-HU" altLang="hu-HU" sz="3600" dirty="0">
                <a:solidFill>
                  <a:schemeClr val="tx1"/>
                </a:solidFill>
              </a:rPr>
              <a:t> a Gaussian </a:t>
            </a:r>
            <a:r>
              <a:rPr lang="hu-HU" altLang="hu-HU" sz="3600" dirty="0" err="1">
                <a:solidFill>
                  <a:schemeClr val="tx1"/>
                </a:solidFill>
              </a:rPr>
              <a:t>curve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with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involving</a:t>
            </a:r>
            <a:r>
              <a:rPr lang="hu-HU" altLang="hu-HU" sz="3600" dirty="0" smtClean="0">
                <a:solidFill>
                  <a:schemeClr val="tx1"/>
                </a:solidFill>
              </a:rPr>
              <a:t> </a:t>
            </a:r>
            <a:r>
              <a:rPr lang="hu-HU" altLang="hu-HU" sz="3600" dirty="0" err="1">
                <a:solidFill>
                  <a:schemeClr val="tx1"/>
                </a:solidFill>
              </a:rPr>
              <a:t>the</a:t>
            </a:r>
            <a:r>
              <a:rPr lang="hu-HU" altLang="hu-HU" sz="3600" dirty="0">
                <a:solidFill>
                  <a:schemeClr val="tx1"/>
                </a:solidFill>
              </a:rPr>
              <a:t> </a:t>
            </a:r>
            <a:r>
              <a:rPr lang="hu-HU" altLang="hu-HU" sz="3600" dirty="0" err="1" smtClean="0">
                <a:solidFill>
                  <a:schemeClr val="tx1"/>
                </a:solidFill>
              </a:rPr>
              <a:t>weights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525963"/>
          </a:xfrm>
        </p:spPr>
        <p:txBody>
          <a:bodyPr/>
          <a:lstStyle/>
          <a:p>
            <a:r>
              <a:rPr lang="en-US" sz="2800" dirty="0" smtClean="0"/>
              <a:t>We modify the likelihood function of the 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/>
              <a:t>th</a:t>
            </a:r>
            <a:r>
              <a:rPr lang="hu-HU" sz="2800" dirty="0" smtClean="0"/>
              <a:t> Gauss</a:t>
            </a:r>
            <a:r>
              <a:rPr lang="en-US" sz="2800" dirty="0" err="1" smtClean="0"/>
              <a:t>ian</a:t>
            </a:r>
            <a:endParaRPr lang="hu-HU" sz="2800" dirty="0" smtClean="0"/>
          </a:p>
          <a:p>
            <a:pPr lvl="4"/>
            <a:endParaRPr lang="hu-HU" sz="1600" dirty="0" smtClean="0"/>
          </a:p>
          <a:p>
            <a:pPr lvl="1"/>
            <a:r>
              <a:rPr lang="en-US" sz="2400" dirty="0" smtClean="0"/>
              <a:t>Before</a:t>
            </a:r>
            <a:r>
              <a:rPr lang="hu-HU" sz="2400" dirty="0" smtClean="0"/>
              <a:t>:				</a:t>
            </a:r>
            <a:r>
              <a:rPr lang="en-US" sz="2400" dirty="0" smtClean="0"/>
              <a:t>After</a:t>
            </a:r>
            <a:r>
              <a:rPr lang="hu-HU" sz="2400" dirty="0" smtClean="0"/>
              <a:t>: 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  <a:p>
            <a:pPr lvl="1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/>
              <a:t>=</a:t>
            </a:r>
            <a:r>
              <a:rPr lang="hu-HU" sz="2400" dirty="0"/>
              <a:t>1: </a:t>
            </a:r>
            <a:r>
              <a:rPr lang="en-US" sz="2400" dirty="0" smtClean="0"/>
              <a:t>for points with this weight the formula is the same</a:t>
            </a:r>
            <a:endParaRPr lang="hu-HU" sz="2400" dirty="0"/>
          </a:p>
          <a:p>
            <a:pPr lvl="1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/>
              <a:t>=</a:t>
            </a:r>
            <a:r>
              <a:rPr lang="hu-HU" sz="2400" dirty="0"/>
              <a:t>0: </a:t>
            </a:r>
            <a:r>
              <a:rPr lang="en-US" sz="2400" dirty="0" smtClean="0"/>
              <a:t>the given point is ignored</a:t>
            </a:r>
            <a:endParaRPr lang="hu-HU" sz="2400" dirty="0" smtClean="0"/>
          </a:p>
          <a:p>
            <a:r>
              <a:rPr lang="en-US" sz="2800" dirty="0" smtClean="0"/>
              <a:t>This way, the log-likelihood is also changed:</a:t>
            </a:r>
            <a:endParaRPr lang="hu-HU" sz="2800" dirty="0" smtClean="0"/>
          </a:p>
          <a:p>
            <a:pPr lvl="1"/>
            <a:r>
              <a:rPr lang="en-US" sz="2400" dirty="0" smtClean="0"/>
              <a:t>Before</a:t>
            </a:r>
            <a:r>
              <a:rPr lang="hu-HU" sz="2400" dirty="0" smtClean="0"/>
              <a:t>:				(</a:t>
            </a:r>
            <a:r>
              <a:rPr lang="en-US" sz="2400" dirty="0" smtClean="0"/>
              <a:t>summation of the </a:t>
            </a:r>
            <a:r>
              <a:rPr lang="hu-HU" sz="2400" dirty="0" err="1" smtClean="0"/>
              <a:t>logP</a:t>
            </a:r>
            <a:r>
              <a:rPr lang="hu-HU" sz="2400" dirty="0" smtClean="0"/>
              <a:t> </a:t>
            </a:r>
            <a:r>
              <a:rPr lang="en-US" sz="2400" dirty="0" smtClean="0"/>
              <a:t>values</a:t>
            </a:r>
            <a:r>
              <a:rPr lang="hu-HU" sz="2400" dirty="0" smtClean="0"/>
              <a:t>)</a:t>
            </a:r>
          </a:p>
          <a:p>
            <a:pPr lvl="1"/>
            <a:endParaRPr lang="hu-HU" sz="2400" dirty="0" smtClean="0"/>
          </a:p>
          <a:p>
            <a:pPr lvl="1"/>
            <a:r>
              <a:rPr lang="en-US" sz="2400" dirty="0" smtClean="0"/>
              <a:t>After</a:t>
            </a:r>
            <a:r>
              <a:rPr lang="hu-HU" sz="2400" dirty="0" smtClean="0"/>
              <a:t>:				(</a:t>
            </a:r>
            <a:r>
              <a:rPr lang="en-US" sz="2400" b="1" dirty="0" smtClean="0"/>
              <a:t>weighted </a:t>
            </a:r>
            <a:r>
              <a:rPr lang="en-US" sz="2400" dirty="0" smtClean="0"/>
              <a:t>summation of the </a:t>
            </a:r>
            <a:r>
              <a:rPr lang="hu-HU" sz="2400" dirty="0" err="1" smtClean="0"/>
              <a:t>logP</a:t>
            </a:r>
            <a:r>
              <a:rPr lang="hu-HU" sz="2400" dirty="0" smtClean="0"/>
              <a:t> </a:t>
            </a:r>
            <a:r>
              <a:rPr lang="en-US" sz="2400" dirty="0" smtClean="0"/>
              <a:t>values</a:t>
            </a:r>
            <a:r>
              <a:rPr lang="hu-HU" sz="2400" dirty="0" smtClean="0"/>
              <a:t>)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  <a:p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04953"/>
              </p:ext>
            </p:extLst>
          </p:nvPr>
        </p:nvGraphicFramePr>
        <p:xfrm>
          <a:off x="2855640" y="1907704"/>
          <a:ext cx="1294838" cy="68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8" name="Equation" r:id="rId3" imgW="647640" imgH="342720" progId="Equation.3">
                  <p:embed/>
                </p:oleObj>
              </mc:Choice>
              <mc:Fallback>
                <p:oleObj name="Equation" r:id="rId3" imgW="647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1907704"/>
                        <a:ext cx="1294838" cy="685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51632"/>
              </p:ext>
            </p:extLst>
          </p:nvPr>
        </p:nvGraphicFramePr>
        <p:xfrm>
          <a:off x="6454775" y="1857375"/>
          <a:ext cx="1574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99" name="Equation" r:id="rId5" imgW="787320" imgH="368280" progId="Equation.3">
                  <p:embed/>
                </p:oleObj>
              </mc:Choice>
              <mc:Fallback>
                <p:oleObj name="Equation" r:id="rId5" imgW="787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1857375"/>
                        <a:ext cx="15748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CD88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5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7C1E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571876"/>
              </p:ext>
            </p:extLst>
          </p:nvPr>
        </p:nvGraphicFramePr>
        <p:xfrm>
          <a:off x="2855640" y="4149079"/>
          <a:ext cx="1701062" cy="68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0" name="Equation" r:id="rId7" imgW="850680" imgH="342720" progId="Equation.3">
                  <p:embed/>
                </p:oleObj>
              </mc:Choice>
              <mc:Fallback>
                <p:oleObj name="Equation" r:id="rId7" imgW="850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4149079"/>
                        <a:ext cx="1701062" cy="685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CD88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5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7C1E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39291"/>
              </p:ext>
            </p:extLst>
          </p:nvPr>
        </p:nvGraphicFramePr>
        <p:xfrm>
          <a:off x="2855640" y="5013176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1" name="Equation" r:id="rId9" imgW="1054080" imgH="342720" progId="Equation.3">
                  <p:embed/>
                </p:oleObj>
              </mc:Choice>
              <mc:Fallback>
                <p:oleObj name="Equation" r:id="rId9" imgW="1054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640" y="5013176"/>
                        <a:ext cx="210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CD88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5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7C1E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321667"/>
            <a:ext cx="5063111" cy="385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>
                <a:solidFill>
                  <a:schemeClr val="tx1"/>
                </a:solidFill>
              </a:rPr>
              <a:t>The </a:t>
            </a:r>
            <a:r>
              <a:rPr lang="hu-HU" altLang="hu-HU" dirty="0" err="1">
                <a:solidFill>
                  <a:schemeClr val="tx1"/>
                </a:solidFill>
              </a:rPr>
              <a:t>parameter</a:t>
            </a:r>
            <a:r>
              <a:rPr lang="hu-HU" altLang="hu-HU" dirty="0">
                <a:solidFill>
                  <a:schemeClr val="tx1"/>
                </a:solidFill>
              </a:rPr>
              <a:t> update </a:t>
            </a:r>
            <a:r>
              <a:rPr lang="hu-HU" altLang="hu-HU" dirty="0" err="1">
                <a:solidFill>
                  <a:schemeClr val="tx1"/>
                </a:solidFill>
              </a:rPr>
              <a:t>formulas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073" cy="4525963"/>
          </a:xfrm>
        </p:spPr>
        <p:txBody>
          <a:bodyPr/>
          <a:lstStyle/>
          <a:p>
            <a:r>
              <a:rPr lang="en-US" sz="2800" dirty="0" smtClean="0"/>
              <a:t>We can also calculate the zero point of the derivative of the </a:t>
            </a:r>
            <a:r>
              <a:rPr lang="hu-HU" sz="2800" dirty="0" err="1" smtClean="0"/>
              <a:t>log-likelihood</a:t>
            </a:r>
            <a:endParaRPr lang="hu-HU" sz="2800" dirty="0" smtClean="0"/>
          </a:p>
          <a:p>
            <a:r>
              <a:rPr lang="en-US" sz="2800" dirty="0"/>
              <a:t>Notice the similarity to the solution obtained for 1 </a:t>
            </a:r>
            <a:r>
              <a:rPr lang="en-US" sz="2800" dirty="0" smtClean="0"/>
              <a:t>Gaussian</a:t>
            </a:r>
            <a:endParaRPr lang="hu-HU" sz="2800" dirty="0" smtClean="0"/>
          </a:p>
          <a:p>
            <a:pPr lvl="1"/>
            <a:r>
              <a:rPr lang="hu-HU" sz="2400" dirty="0" smtClean="0"/>
              <a:t>…</a:t>
            </a:r>
            <a:r>
              <a:rPr lang="en-US" sz="2400" dirty="0" smtClean="0"/>
              <a:t>only now, instead of summation, we have a weighted summation</a:t>
            </a:r>
            <a:endParaRPr lang="hu-HU" sz="2400" dirty="0"/>
          </a:p>
          <a:p>
            <a:r>
              <a:rPr lang="en-US" sz="2800" dirty="0" smtClean="0"/>
              <a:t>Easy to calculate, </a:t>
            </a:r>
            <a:r>
              <a:rPr lang="en-US" sz="2800" b="1" dirty="0" smtClean="0"/>
              <a:t>if we know </a:t>
            </a:r>
            <a:r>
              <a:rPr lang="en-US" sz="2800" dirty="0" smtClean="0"/>
              <a:t>all the</a:t>
            </a:r>
            <a:r>
              <a:rPr lang="hu-HU" sz="2800" dirty="0" smtClean="0"/>
              <a:t>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hu-HU" sz="2800" dirty="0" smtClean="0"/>
              <a:t> </a:t>
            </a:r>
            <a:r>
              <a:rPr lang="en-US" sz="2800" dirty="0" smtClean="0"/>
              <a:t>values</a:t>
            </a:r>
            <a:endParaRPr lang="hu-HU" sz="2800" b="1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05247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Calculating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responsibility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values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998568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 err="1"/>
              <a:t>wold</a:t>
            </a:r>
            <a:r>
              <a:rPr lang="en-US" sz="2800" dirty="0"/>
              <a:t> need a soft clustering algorithm</a:t>
            </a:r>
          </a:p>
          <a:p>
            <a:r>
              <a:rPr lang="en-US" sz="2800" dirty="0"/>
              <a:t>But from given Gaussian curves we could also calculate </a:t>
            </a:r>
            <a:r>
              <a:rPr lang="en-US" sz="2800" dirty="0" smtClean="0"/>
              <a:t>the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sz="2800" dirty="0" smtClean="0"/>
              <a:t> </a:t>
            </a:r>
            <a:r>
              <a:rPr lang="en-US" sz="2800" dirty="0"/>
              <a:t>weights</a:t>
            </a:r>
          </a:p>
          <a:p>
            <a:r>
              <a:rPr lang="en-US" sz="2800" dirty="0"/>
              <a:t>The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sz="2800" dirty="0" smtClean="0"/>
              <a:t> </a:t>
            </a:r>
            <a:r>
              <a:rPr lang="en-US" sz="2800" dirty="0"/>
              <a:t>”responsibility” values express how much a point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smtClean="0"/>
              <a:t> </a:t>
            </a:r>
            <a:r>
              <a:rPr lang="en-US" sz="2800" dirty="0"/>
              <a:t>belongs to the </a:t>
            </a:r>
            <a:r>
              <a:rPr lang="hu-HU" sz="2800" i="1" dirty="0" smtClean="0"/>
              <a:t>k</a:t>
            </a:r>
            <a:r>
              <a:rPr lang="en-US" sz="2800" dirty="0" err="1" smtClean="0"/>
              <a:t>th</a:t>
            </a:r>
            <a:r>
              <a:rPr lang="en-US" sz="2800" dirty="0" smtClean="0"/>
              <a:t> Gaussian</a:t>
            </a:r>
            <a:endParaRPr lang="en-US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0" y="2276872"/>
            <a:ext cx="4177287" cy="32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Calculating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responsibility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values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502624" cy="4525963"/>
          </a:xfrm>
        </p:spPr>
        <p:txBody>
          <a:bodyPr/>
          <a:lstStyle/>
          <a:p>
            <a:r>
              <a:rPr lang="en-US" sz="2800" dirty="0" smtClean="0"/>
              <a:t>We can formalize this as</a:t>
            </a:r>
            <a:endParaRPr lang="hu-HU" sz="2800" dirty="0"/>
          </a:p>
          <a:p>
            <a:endParaRPr lang="hu-HU" sz="2800" dirty="0"/>
          </a:p>
          <a:p>
            <a:endParaRPr lang="hu-HU" sz="2800" dirty="0"/>
          </a:p>
          <a:p>
            <a:pPr lvl="1"/>
            <a:r>
              <a:rPr lang="en-US" sz="2400" dirty="0"/>
              <a:t>This is simply the likelihood of the </a:t>
            </a:r>
            <a:r>
              <a:rPr lang="en-US" sz="2400" i="1" dirty="0"/>
              <a:t>k</a:t>
            </a:r>
            <a:r>
              <a:rPr lang="en-US" sz="2400" dirty="0"/>
              <a:t>-</a:t>
            </a:r>
            <a:r>
              <a:rPr lang="en-US" sz="2400" dirty="0" err="1"/>
              <a:t>th</a:t>
            </a:r>
            <a:r>
              <a:rPr lang="en-US" sz="2400" dirty="0"/>
              <a:t> Gaussian</a:t>
            </a:r>
          </a:p>
          <a:p>
            <a:pPr lvl="1"/>
            <a:r>
              <a:rPr lang="en-US" sz="2400" dirty="0"/>
              <a:t>Which is divided by the likelihood of the full model just to </a:t>
            </a:r>
            <a:r>
              <a:rPr lang="en-US" sz="2400" b="1" dirty="0"/>
              <a:t>normalize </a:t>
            </a:r>
            <a:r>
              <a:rPr lang="en-US" sz="2400" dirty="0"/>
              <a:t>it to the [0,1] range</a:t>
            </a:r>
          </a:p>
          <a:p>
            <a:r>
              <a:rPr lang="en-US" sz="2800" dirty="0"/>
              <a:t>So the Gaussian components themselves define a soft clustering</a:t>
            </a:r>
          </a:p>
          <a:p>
            <a:pPr lvl="1"/>
            <a:r>
              <a:rPr lang="en-US" sz="2400" dirty="0" smtClean="0"/>
              <a:t>…</a:t>
            </a:r>
            <a:r>
              <a:rPr lang="en-US" sz="2400" b="1" dirty="0" smtClean="0"/>
              <a:t>if we know </a:t>
            </a:r>
            <a:r>
              <a:rPr lang="en-US" sz="2400" dirty="0"/>
              <a:t>the Gaussians, that is, </a:t>
            </a:r>
            <a:r>
              <a:rPr lang="en-US" sz="2400" dirty="0" smtClean="0"/>
              <a:t>the values of the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parameters!</a:t>
            </a:r>
            <a:endParaRPr lang="en-US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72816"/>
            <a:ext cx="444649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4272" y="3068960"/>
            <a:ext cx="3382279" cy="292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The iterative EM training process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646640" cy="4525963"/>
          </a:xfrm>
        </p:spPr>
        <p:txBody>
          <a:bodyPr/>
          <a:lstStyle/>
          <a:p>
            <a:r>
              <a:rPr lang="en-US" sz="2800" dirty="0"/>
              <a:t>What do we have now?</a:t>
            </a:r>
          </a:p>
          <a:p>
            <a:pPr lvl="1"/>
            <a:r>
              <a:rPr lang="en-US" sz="2400" dirty="0"/>
              <a:t>We can easily fit the Gaussians (estimate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), </a:t>
            </a:r>
            <a:r>
              <a:rPr lang="en-US" sz="2400" b="1" dirty="0"/>
              <a:t>if the responsibilities are given</a:t>
            </a:r>
          </a:p>
          <a:p>
            <a:pPr lvl="1"/>
            <a:r>
              <a:rPr lang="en-US" sz="2400" dirty="0"/>
              <a:t>We can easily calculate the </a:t>
            </a:r>
            <a:r>
              <a:rPr lang="en-US" sz="2400" dirty="0" smtClean="0"/>
              <a:t>responsibilities, </a:t>
            </a:r>
            <a:r>
              <a:rPr lang="en-US" sz="2400" b="1" dirty="0"/>
              <a:t>if the Gaussians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) </a:t>
            </a:r>
            <a:r>
              <a:rPr lang="en-US" sz="2400" b="1" dirty="0"/>
              <a:t>are given</a:t>
            </a:r>
          </a:p>
          <a:p>
            <a:r>
              <a:rPr lang="en-US" sz="2800" dirty="0"/>
              <a:t>We can turn it into an </a:t>
            </a:r>
            <a:r>
              <a:rPr lang="en-US" sz="2800" b="1" dirty="0"/>
              <a:t>iterative process </a:t>
            </a:r>
            <a:r>
              <a:rPr lang="en-US" sz="2800" dirty="0"/>
              <a:t>– the EM process</a:t>
            </a:r>
          </a:p>
          <a:p>
            <a:endParaRPr lang="hu-HU" sz="28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1052736"/>
            <a:ext cx="3637008" cy="226672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607352"/>
            <a:ext cx="3840944" cy="24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581" y="1340768"/>
            <a:ext cx="4571256" cy="235983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Introduction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7358609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saw how to fit Gaussian curves on data samples</a:t>
            </a:r>
          </a:p>
          <a:p>
            <a:r>
              <a:rPr lang="en-US" sz="2800" dirty="0"/>
              <a:t>But the Gaussian curve as a model is not really a flexible</a:t>
            </a:r>
          </a:p>
          <a:p>
            <a:pPr lvl="1"/>
            <a:r>
              <a:rPr lang="en-US" sz="2400" dirty="0"/>
              <a:t>The distribution of real data rarely have a Gaussian shape</a:t>
            </a:r>
          </a:p>
          <a:p>
            <a:pPr lvl="1"/>
            <a:r>
              <a:rPr lang="en-US" sz="2400" dirty="0"/>
              <a:t>So the </a:t>
            </a:r>
            <a:r>
              <a:rPr lang="en-US" sz="2400" dirty="0" smtClean="0"/>
              <a:t>“model </a:t>
            </a:r>
            <a:r>
              <a:rPr lang="en-US" sz="2400" dirty="0"/>
              <a:t>error” will be large</a:t>
            </a:r>
          </a:p>
          <a:p>
            <a:r>
              <a:rPr lang="en-US" sz="2800" dirty="0"/>
              <a:t>Today we introduce a new model called the Gaussian Mixture Model</a:t>
            </a:r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has a much more flexible shape than a simple </a:t>
            </a:r>
            <a:r>
              <a:rPr lang="en-US" sz="2400" dirty="0" smtClean="0"/>
              <a:t>Gaussian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3" y="3900507"/>
            <a:ext cx="3637223" cy="263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3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Steps of the </a:t>
            </a:r>
            <a:r>
              <a:rPr lang="en-US" altLang="hu-HU" dirty="0">
                <a:solidFill>
                  <a:schemeClr val="tx1"/>
                </a:solidFill>
              </a:rPr>
              <a:t>iterative EM training process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7646640" cy="4525963"/>
          </a:xfrm>
        </p:spPr>
        <p:txBody>
          <a:bodyPr/>
          <a:lstStyle/>
          <a:p>
            <a:r>
              <a:rPr lang="hu-HU" sz="2800" dirty="0" smtClean="0"/>
              <a:t>0)</a:t>
            </a:r>
            <a:r>
              <a:rPr lang="en-US" sz="2800" dirty="0" smtClean="0"/>
              <a:t> Initialization of the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 </a:t>
            </a:r>
            <a:r>
              <a:rPr lang="en-US" sz="2800" dirty="0" smtClean="0"/>
              <a:t>and</a:t>
            </a:r>
            <a:r>
              <a:rPr lang="hu-HU" sz="2800" dirty="0" smtClean="0"/>
              <a:t>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/>
              <a:t> </a:t>
            </a:r>
            <a:r>
              <a:rPr lang="en-US" sz="2800" dirty="0" smtClean="0"/>
              <a:t>values</a:t>
            </a:r>
            <a:endParaRPr lang="hu-HU" sz="2800" dirty="0" smtClean="0"/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</a:t>
            </a:r>
            <a:r>
              <a:rPr lang="hu-HU" sz="2400" dirty="0" err="1" smtClean="0"/>
              <a:t>randomly</a:t>
            </a:r>
            <a:r>
              <a:rPr lang="hu-HU" sz="2400" dirty="0"/>
              <a:t>, </a:t>
            </a:r>
            <a:r>
              <a:rPr lang="hu-HU" sz="2400" dirty="0" err="1"/>
              <a:t>or</a:t>
            </a:r>
            <a:r>
              <a:rPr lang="hu-HU" sz="2400" dirty="0"/>
              <a:t> </a:t>
            </a:r>
            <a:r>
              <a:rPr lang="hu-HU" sz="2400" dirty="0" err="1"/>
              <a:t>by</a:t>
            </a:r>
            <a:r>
              <a:rPr lang="hu-HU" sz="2400" dirty="0"/>
              <a:t> </a:t>
            </a:r>
            <a:r>
              <a:rPr lang="hu-HU" sz="2400" dirty="0" err="1"/>
              <a:t>K-means</a:t>
            </a:r>
            <a:endParaRPr lang="hu-HU" sz="2400" dirty="0" smtClean="0"/>
          </a:p>
          <a:p>
            <a:r>
              <a:rPr lang="en-US" sz="2800" dirty="0" smtClean="0"/>
              <a:t>1) </a:t>
            </a:r>
            <a:r>
              <a:rPr lang="en-US" sz="2800" dirty="0"/>
              <a:t>(E step or Estimation step</a:t>
            </a:r>
            <a:r>
              <a:rPr lang="en-US" sz="2800" dirty="0" smtClean="0"/>
              <a:t>):</a:t>
            </a:r>
          </a:p>
          <a:p>
            <a:pPr lvl="1"/>
            <a:r>
              <a:rPr lang="en-US" sz="2400" dirty="0" smtClean="0"/>
              <a:t>estimate </a:t>
            </a:r>
            <a:r>
              <a:rPr lang="en-US" sz="2400" dirty="0"/>
              <a:t>the responsibilities</a:t>
            </a:r>
          </a:p>
          <a:p>
            <a:r>
              <a:rPr lang="en-US" sz="2800" dirty="0" smtClean="0"/>
              <a:t>2) </a:t>
            </a:r>
            <a:r>
              <a:rPr lang="en-US" sz="2800" dirty="0"/>
              <a:t>(M step or Maximization step</a:t>
            </a:r>
            <a:r>
              <a:rPr lang="en-US" sz="2800" dirty="0" smtClean="0"/>
              <a:t>):</a:t>
            </a:r>
          </a:p>
          <a:p>
            <a:pPr lvl="1"/>
            <a:r>
              <a:rPr lang="en-US" sz="2400" dirty="0" smtClean="0"/>
              <a:t>maximize </a:t>
            </a:r>
            <a:r>
              <a:rPr lang="en-US" sz="2400" dirty="0"/>
              <a:t>the </a:t>
            </a:r>
            <a:r>
              <a:rPr lang="en-US" sz="2400" dirty="0" smtClean="0"/>
              <a:t>log-likelihood </a:t>
            </a:r>
            <a:r>
              <a:rPr lang="en-US" sz="2400" dirty="0"/>
              <a:t>of each Gaussian by re-calculating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/>
              <a:t> </a:t>
            </a:r>
            <a:r>
              <a:rPr lang="en-US" sz="2400" dirty="0" smtClean="0"/>
              <a:t>and</a:t>
            </a:r>
            <a:r>
              <a:rPr lang="hu-HU" sz="2400" dirty="0" smtClean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dirty="0"/>
          </a:p>
          <a:p>
            <a:r>
              <a:rPr lang="en-US" sz="2800" dirty="0" smtClean="0"/>
              <a:t>GOTO 1)</a:t>
            </a:r>
          </a:p>
          <a:p>
            <a:pPr lvl="1"/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/>
              <a:t> </a:t>
            </a:r>
            <a:r>
              <a:rPr lang="en-US" sz="2400" dirty="0" smtClean="0"/>
              <a:t>and</a:t>
            </a:r>
            <a:r>
              <a:rPr lang="hu-HU" sz="2400" dirty="0" smtClean="0"/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changed, so we must re-calculate the </a:t>
            </a:r>
            <a:r>
              <a:rPr lang="en-US" sz="2400" dirty="0" smtClean="0"/>
              <a:t>responsibility values!</a:t>
            </a:r>
            <a:endParaRPr lang="en-US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t="17925" r="41987" b="17387"/>
          <a:stretch/>
        </p:blipFill>
        <p:spPr>
          <a:xfrm>
            <a:off x="8544272" y="3319463"/>
            <a:ext cx="342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Example for</a:t>
            </a:r>
            <a:r>
              <a:rPr lang="hu-HU" altLang="hu-HU" dirty="0" smtClean="0">
                <a:solidFill>
                  <a:schemeClr val="tx1"/>
                </a:solidFill>
              </a:rPr>
              <a:t> EM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159099"/>
            <a:ext cx="81663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11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Alternative explanation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03024" cy="4525963"/>
          </a:xfrm>
        </p:spPr>
        <p:txBody>
          <a:bodyPr/>
          <a:lstStyle/>
          <a:p>
            <a:r>
              <a:rPr lang="en-US" sz="2800" dirty="0" smtClean="0"/>
              <a:t>Remember </a:t>
            </a:r>
            <a:r>
              <a:rPr lang="en-US" sz="2800" dirty="0"/>
              <a:t>that we tried to take the derivative of the log-likelihood of the mixture model, but we got stuck</a:t>
            </a:r>
            <a:r>
              <a:rPr lang="en-US" sz="2800" dirty="0" smtClean="0"/>
              <a:t>:</a:t>
            </a:r>
            <a:endParaRPr lang="hu-HU" sz="2800" dirty="0"/>
          </a:p>
          <a:p>
            <a:endParaRPr lang="hu-HU" sz="2800" dirty="0" smtClean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en-US" sz="2800" dirty="0" smtClean="0"/>
              <a:t>Notice </a:t>
            </a:r>
            <a:r>
              <a:rPr lang="en-US" sz="2800" dirty="0"/>
              <a:t>that the problematic part is </a:t>
            </a:r>
            <a:r>
              <a:rPr lang="en-US" sz="2800" dirty="0" smtClean="0"/>
              <a:t>just the </a:t>
            </a:r>
            <a:r>
              <a:rPr lang="en-US" sz="2800" dirty="0"/>
              <a:t>“responsibility”!</a:t>
            </a:r>
          </a:p>
          <a:p>
            <a:pPr lvl="1"/>
            <a:r>
              <a:rPr lang="en-US" sz="2400" dirty="0"/>
              <a:t>Let’s </a:t>
            </a:r>
            <a:r>
              <a:rPr lang="en-US" sz="2400" dirty="0" smtClean="0"/>
              <a:t>“cheat”, </a:t>
            </a:r>
            <a:r>
              <a:rPr lang="en-US" sz="2400" dirty="0"/>
              <a:t>and act as if it was a constant, independent of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!</a:t>
            </a:r>
            <a:endParaRPr lang="en-US" sz="2400" dirty="0"/>
          </a:p>
          <a:p>
            <a:pPr lvl="1"/>
            <a:r>
              <a:rPr lang="en-US" sz="2400" dirty="0"/>
              <a:t>Then we can </a:t>
            </a:r>
            <a:r>
              <a:rPr lang="en-US" sz="2400" dirty="0" smtClean="0"/>
              <a:t>calculate </a:t>
            </a:r>
            <a:r>
              <a:rPr lang="en-US" sz="2400" dirty="0"/>
              <a:t>the derivative and </a:t>
            </a:r>
            <a:r>
              <a:rPr lang="en-US" sz="2400" dirty="0" smtClean="0"/>
              <a:t>get a </a:t>
            </a:r>
            <a:r>
              <a:rPr lang="en-US" sz="2400" dirty="0"/>
              <a:t>new estimate for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(and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/>
              <a:t>But what we obtained won’t be optimal, as we </a:t>
            </a:r>
            <a:r>
              <a:rPr lang="en-US" sz="2400" dirty="0" smtClean="0"/>
              <a:t>“cheated”</a:t>
            </a:r>
            <a:endParaRPr lang="en-US" sz="2400" dirty="0"/>
          </a:p>
          <a:p>
            <a:pPr lvl="1"/>
            <a:r>
              <a:rPr lang="en-US" sz="2400" dirty="0"/>
              <a:t>So we re-calculate the </a:t>
            </a:r>
            <a:r>
              <a:rPr lang="en-US" sz="2400" dirty="0" smtClean="0"/>
              <a:t>responsibilities </a:t>
            </a:r>
            <a:r>
              <a:rPr lang="en-US" sz="2400" dirty="0"/>
              <a:t>and repeat the whole process again (and </a:t>
            </a:r>
            <a:r>
              <a:rPr lang="en-US" sz="2400" dirty="0" smtClean="0"/>
              <a:t>again and again and again)</a:t>
            </a:r>
            <a:endParaRPr lang="en-US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2132856"/>
            <a:ext cx="739824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Jobb oldali kapcsos zárójel 7"/>
          <p:cNvSpPr/>
          <p:nvPr/>
        </p:nvSpPr>
        <p:spPr>
          <a:xfrm rot="5400000">
            <a:off x="8148228" y="1764855"/>
            <a:ext cx="288032" cy="2808312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zövegdoboz 15"/>
          <p:cNvSpPr txBox="1">
            <a:spLocks noChangeArrowheads="1"/>
          </p:cNvSpPr>
          <p:nvPr/>
        </p:nvSpPr>
        <p:spPr bwMode="auto">
          <a:xfrm>
            <a:off x="6312024" y="3284984"/>
            <a:ext cx="3996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was the problem</a:t>
            </a:r>
            <a:r>
              <a:rPr lang="hu-HU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</a:t>
            </a:r>
            <a:r>
              <a:rPr lang="hu-HU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18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altLang="hu-HU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8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Proof</a:t>
            </a:r>
            <a:r>
              <a:rPr lang="hu-HU" altLang="hu-HU" dirty="0">
                <a:solidFill>
                  <a:schemeClr val="tx1"/>
                </a:solidFill>
              </a:rPr>
              <a:t> of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EM </a:t>
            </a:r>
            <a:r>
              <a:rPr lang="hu-HU" altLang="hu-HU" dirty="0" err="1">
                <a:solidFill>
                  <a:schemeClr val="tx1"/>
                </a:solidFill>
              </a:rPr>
              <a:t>algorithm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/>
              <a:t>we described is possible, but how do we know that it converges to a reasonable solution?</a:t>
            </a:r>
          </a:p>
          <a:p>
            <a:r>
              <a:rPr lang="en-US" sz="2800" dirty="0"/>
              <a:t>We will now prove that each iteration step increases the </a:t>
            </a:r>
            <a:br>
              <a:rPr lang="en-US" sz="2800" dirty="0"/>
            </a:br>
            <a:r>
              <a:rPr lang="en-US" sz="2800" dirty="0"/>
              <a:t>log-likelihood value</a:t>
            </a:r>
          </a:p>
          <a:p>
            <a:pPr lvl="1"/>
            <a:r>
              <a:rPr lang="en-US" sz="2400" dirty="0"/>
              <a:t>So the full process is guaranteed to find a </a:t>
            </a:r>
            <a:r>
              <a:rPr lang="en-US" sz="2400" b="1" dirty="0"/>
              <a:t>local </a:t>
            </a:r>
            <a:r>
              <a:rPr lang="en-US" sz="2400" dirty="0"/>
              <a:t>optimum</a:t>
            </a:r>
          </a:p>
          <a:p>
            <a:r>
              <a:rPr lang="en-US" sz="2800" dirty="0"/>
              <a:t>The proof we be general, so it works not only for Gaussian mixture models, but for any model that has the </a:t>
            </a:r>
            <a:r>
              <a:rPr lang="en-US" sz="2800" dirty="0" smtClean="0"/>
              <a:t>form (finite mixture model):</a:t>
            </a:r>
            <a:endParaRPr lang="en-US" sz="2800" dirty="0"/>
          </a:p>
          <a:p>
            <a:pPr lvl="2"/>
            <a:endParaRPr lang="hu-HU" sz="2000" dirty="0" smtClean="0"/>
          </a:p>
          <a:p>
            <a:pPr lvl="2"/>
            <a:endParaRPr lang="hu-HU" sz="2000" dirty="0"/>
          </a:p>
          <a:p>
            <a:pPr marL="457200" lvl="1" indent="0">
              <a:buNone/>
            </a:pPr>
            <a:r>
              <a:rPr lang="hu-HU" sz="2400" dirty="0" smtClean="0"/>
              <a:t>(</a:t>
            </a:r>
            <a:r>
              <a:rPr lang="en-US" sz="2400" dirty="0"/>
              <a:t>Notice that in the GMM the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/>
              <a:t> </a:t>
            </a:r>
            <a:r>
              <a:rPr lang="en-US" sz="2400" dirty="0"/>
              <a:t>weights were non-negative and add up to one, so we can interpret them as a discrete distribution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2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954237"/>
              </p:ext>
            </p:extLst>
          </p:nvPr>
        </p:nvGraphicFramePr>
        <p:xfrm>
          <a:off x="2749550" y="4581525"/>
          <a:ext cx="2590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3" name="Equation" r:id="rId5" imgW="1295280" imgH="457200" progId="Equation.3">
                  <p:embed/>
                </p:oleObj>
              </mc:Choice>
              <mc:Fallback>
                <p:oleObj name="Equation" r:id="rId5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9550" y="4581525"/>
                        <a:ext cx="2590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69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Formalizing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maximization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step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So </a:t>
            </a:r>
            <a:r>
              <a:rPr lang="en-US" sz="2800" kern="0" dirty="0"/>
              <a:t>far we </a:t>
            </a:r>
            <a:r>
              <a:rPr lang="en-US" sz="2800" kern="0" dirty="0" smtClean="0"/>
              <a:t>optimized </a:t>
            </a:r>
            <a:r>
              <a:rPr lang="en-US" sz="2800" kern="0" dirty="0"/>
              <a:t>the Gaussians separately</a:t>
            </a:r>
            <a:r>
              <a:rPr lang="en-US" sz="2800" kern="0" dirty="0" smtClean="0"/>
              <a:t>, i.e</a:t>
            </a:r>
            <a:r>
              <a:rPr lang="en-US" sz="2800" kern="0" dirty="0"/>
              <a:t>. we optimized the likelihood of               for each Gaussian </a:t>
            </a:r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lvl="3"/>
            <a:endParaRPr lang="hu-HU" sz="1600" kern="0" dirty="0" smtClean="0"/>
          </a:p>
          <a:p>
            <a:r>
              <a:rPr lang="en-US" sz="2800" kern="0" dirty="0"/>
              <a:t>To </a:t>
            </a:r>
            <a:r>
              <a:rPr lang="en-US" sz="2800" kern="0" dirty="0" smtClean="0"/>
              <a:t>represent </a:t>
            </a:r>
            <a:r>
              <a:rPr lang="en-US" sz="2800" kern="0" dirty="0"/>
              <a:t>the maximization step by one formula, we optimize the product of these </a:t>
            </a:r>
            <a:r>
              <a:rPr lang="en-US" sz="2800" kern="0" dirty="0" smtClean="0"/>
              <a:t>likelihoods:</a:t>
            </a:r>
            <a:endParaRPr lang="en-US" sz="2800" kern="0" dirty="0"/>
          </a:p>
          <a:p>
            <a:pPr lvl="2"/>
            <a:endParaRPr lang="hu-HU" sz="2000" kern="0" dirty="0"/>
          </a:p>
          <a:p>
            <a:r>
              <a:rPr lang="en-US" sz="2800" kern="0" dirty="0" smtClean="0"/>
              <a:t>…from which we get the </a:t>
            </a:r>
            <a:r>
              <a:rPr lang="hu-HU" sz="2800" kern="0" dirty="0" err="1" smtClean="0"/>
              <a:t>log-likelihood</a:t>
            </a:r>
            <a:r>
              <a:rPr lang="hu-HU" sz="2800" kern="0" dirty="0" smtClean="0"/>
              <a:t> :</a:t>
            </a:r>
            <a:endParaRPr lang="hu-HU" sz="2800" kern="0" dirty="0"/>
          </a:p>
          <a:p>
            <a:pPr lvl="1"/>
            <a:r>
              <a:rPr lang="en-US" sz="2400" kern="0" dirty="0"/>
              <a:t>And remember that 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en-US" sz="2400" kern="0" dirty="0" smtClean="0"/>
              <a:t> </a:t>
            </a:r>
            <a:r>
              <a:rPr lang="en-US" sz="2400" kern="0" dirty="0"/>
              <a:t>is the </a:t>
            </a:r>
            <a:r>
              <a:rPr lang="en-US" sz="2400" kern="0" dirty="0" smtClean="0"/>
              <a:t>“probability” </a:t>
            </a:r>
            <a:r>
              <a:rPr lang="en-US" sz="2400" kern="0" dirty="0"/>
              <a:t>that sample 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kern="0" dirty="0" smtClean="0"/>
              <a:t> </a:t>
            </a:r>
            <a:r>
              <a:rPr lang="en-US" sz="2400" kern="0" dirty="0"/>
              <a:t>belongs to component 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400" kern="0" dirty="0" smtClean="0"/>
          </a:p>
          <a:p>
            <a:pPr lvl="1"/>
            <a:r>
              <a:rPr lang="en-US" sz="2400" kern="0" dirty="0"/>
              <a:t>In the following we will denote it </a:t>
            </a:r>
            <a:r>
              <a:rPr lang="en-US" sz="2400" kern="0" dirty="0" smtClean="0"/>
              <a:t>as</a:t>
            </a:r>
            <a:r>
              <a:rPr lang="hu-HU" sz="2400" kern="0" dirty="0" smtClean="0"/>
              <a:t> 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kern="0" dirty="0" smtClean="0"/>
              <a:t>(</a:t>
            </a:r>
            <a:r>
              <a:rPr lang="hu-H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kern="0" dirty="0" smtClean="0"/>
              <a:t>|</a:t>
            </a:r>
            <a:r>
              <a:rPr lang="hu-HU" sz="2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kern="0" dirty="0" smtClean="0"/>
              <a:t>) :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274543"/>
              </p:ext>
            </p:extLst>
          </p:nvPr>
        </p:nvGraphicFramePr>
        <p:xfrm>
          <a:off x="3575720" y="1700808"/>
          <a:ext cx="1385888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1" name="Equation" r:id="rId5" imgW="787320" imgH="368280" progId="Equation.3">
                  <p:embed/>
                </p:oleObj>
              </mc:Choice>
              <mc:Fallback>
                <p:oleObj name="Equation" r:id="rId5" imgW="78732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0" y="1700808"/>
                        <a:ext cx="1385888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11103"/>
              </p:ext>
            </p:extLst>
          </p:nvPr>
        </p:nvGraphicFramePr>
        <p:xfrm>
          <a:off x="6292056" y="2942035"/>
          <a:ext cx="2108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2" name="Equation" r:id="rId7" imgW="1054080" imgH="368280" progId="Equation.3">
                  <p:embed/>
                </p:oleObj>
              </mc:Choice>
              <mc:Fallback>
                <p:oleObj name="Equation" r:id="rId7" imgW="10540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056" y="2942035"/>
                        <a:ext cx="2108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CD88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5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7C1E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43228"/>
              </p:ext>
            </p:extLst>
          </p:nvPr>
        </p:nvGraphicFramePr>
        <p:xfrm>
          <a:off x="8400256" y="3687763"/>
          <a:ext cx="2462732" cy="68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3" name="Equation" r:id="rId9" imgW="1231560" imgH="342720" progId="Equation.3">
                  <p:embed/>
                </p:oleObj>
              </mc:Choice>
              <mc:Fallback>
                <p:oleObj name="Equation" r:id="rId9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0256" y="3687763"/>
                        <a:ext cx="2462732" cy="685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CD88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5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7C1E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497978"/>
              </p:ext>
            </p:extLst>
          </p:nvPr>
        </p:nvGraphicFramePr>
        <p:xfrm>
          <a:off x="7752184" y="5118051"/>
          <a:ext cx="307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4" name="Equation" r:id="rId11" imgW="1536480" imgH="342720" progId="Equation.3">
                  <p:embed/>
                </p:oleObj>
              </mc:Choice>
              <mc:Fallback>
                <p:oleObj name="Equation" r:id="rId11" imgW="15364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184" y="5118051"/>
                        <a:ext cx="3073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ECD88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40458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B7C1EB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1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Further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notational</a:t>
            </a:r>
            <a:r>
              <a:rPr lang="hu-HU" altLang="hu-HU" dirty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modifications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3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0887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Next </a:t>
            </a:r>
            <a:r>
              <a:rPr lang="en-US" sz="2800" kern="0" dirty="0"/>
              <a:t>we want to </a:t>
            </a:r>
            <a:r>
              <a:rPr lang="en-US" sz="2800" kern="0" dirty="0" err="1"/>
              <a:t>analize</a:t>
            </a:r>
            <a:r>
              <a:rPr lang="en-US" sz="2800" kern="0" dirty="0"/>
              <a:t> what happens in the maximization </a:t>
            </a:r>
            <a:r>
              <a:rPr lang="en-US" sz="2800" kern="0" dirty="0" smtClean="0"/>
              <a:t>step</a:t>
            </a:r>
            <a:endParaRPr lang="hu-HU" sz="2800" kern="0" dirty="0" smtClean="0"/>
          </a:p>
          <a:p>
            <a:r>
              <a:rPr lang="en-US" sz="2800" kern="0" dirty="0"/>
              <a:t>To discriminate the parameters before and after the maximization step, the actual parameters will be denoted by θ’, while the new parameters obtained by maximization will be </a:t>
            </a:r>
            <a:r>
              <a:rPr lang="en-US" sz="2800" kern="0" dirty="0" smtClean="0"/>
              <a:t>θ</a:t>
            </a:r>
            <a:endParaRPr lang="hu-HU" sz="2800" kern="0" dirty="0" smtClean="0"/>
          </a:p>
          <a:p>
            <a:r>
              <a:rPr lang="en-US" sz="2800" kern="0" dirty="0" smtClean="0"/>
              <a:t>Our </a:t>
            </a:r>
            <a:r>
              <a:rPr lang="en-US" sz="2800" kern="0" dirty="0"/>
              <a:t>final goal is to maximize the </a:t>
            </a:r>
            <a:r>
              <a:rPr lang="en-US" sz="2800" kern="0" dirty="0" smtClean="0"/>
              <a:t>log-likelihood:</a:t>
            </a:r>
            <a:endParaRPr lang="en-US" sz="2800" kern="0" dirty="0"/>
          </a:p>
          <a:p>
            <a:pPr lvl="2"/>
            <a:endParaRPr lang="hu-HU" sz="2000" kern="0" dirty="0"/>
          </a:p>
          <a:p>
            <a:r>
              <a:rPr lang="en-US" sz="2800" kern="0" dirty="0" smtClean="0"/>
              <a:t>But </a:t>
            </a:r>
            <a:r>
              <a:rPr lang="en-US" sz="2800" kern="0" dirty="0"/>
              <a:t>instead of this, in each iteration we </a:t>
            </a:r>
            <a:r>
              <a:rPr lang="en-US" sz="2800" kern="0" dirty="0" smtClean="0"/>
              <a:t>maximize</a:t>
            </a:r>
            <a:r>
              <a:rPr lang="en-US" sz="2800" kern="0" dirty="0"/>
              <a:t> </a:t>
            </a:r>
            <a:r>
              <a:rPr lang="en-US" sz="2800" kern="0" dirty="0" smtClean="0"/>
              <a:t>this:</a:t>
            </a:r>
            <a:endParaRPr lang="hu-HU" sz="2800" kern="0" dirty="0"/>
          </a:p>
          <a:p>
            <a:pPr lvl="2"/>
            <a:endParaRPr lang="hu-HU" sz="2000" kern="0" dirty="0" smtClean="0"/>
          </a:p>
          <a:p>
            <a:pPr lvl="2"/>
            <a:endParaRPr lang="hu-HU" sz="2000" kern="0" dirty="0"/>
          </a:p>
          <a:p>
            <a:pPr lvl="1"/>
            <a:r>
              <a:rPr lang="en-US" sz="2400" kern="0" dirty="0" smtClean="0"/>
              <a:t>So</a:t>
            </a:r>
            <a:r>
              <a:rPr lang="hu-HU" sz="2400" kern="0" dirty="0" smtClean="0"/>
              <a:t> </a:t>
            </a:r>
            <a:r>
              <a:rPr lang="el-GR" sz="2400" b="1" kern="0" dirty="0"/>
              <a:t>θ’ </a:t>
            </a:r>
            <a:r>
              <a:rPr lang="en-US" sz="2400" b="1" kern="0" dirty="0" smtClean="0"/>
              <a:t>is</a:t>
            </a:r>
            <a:r>
              <a:rPr lang="el-GR" sz="2400" b="1" kern="0" dirty="0" smtClean="0"/>
              <a:t> </a:t>
            </a:r>
            <a:r>
              <a:rPr lang="en-US" sz="2400" b="1" kern="0" dirty="0" smtClean="0"/>
              <a:t>fixed </a:t>
            </a:r>
            <a:r>
              <a:rPr lang="en-US" sz="2400" kern="0" dirty="0" smtClean="0"/>
              <a:t>here, and</a:t>
            </a:r>
            <a:r>
              <a:rPr lang="hu-HU" sz="2400" kern="0" dirty="0" smtClean="0"/>
              <a:t> </a:t>
            </a:r>
            <a:r>
              <a:rPr lang="el-GR" sz="2400" kern="0" dirty="0"/>
              <a:t>θ </a:t>
            </a:r>
            <a:r>
              <a:rPr lang="en-US" sz="2400" kern="0" dirty="0" smtClean="0"/>
              <a:t>is the variable (to be optimized)</a:t>
            </a:r>
            <a:r>
              <a:rPr lang="hu-HU" sz="2400" kern="0" dirty="0" smtClean="0"/>
              <a:t>! </a:t>
            </a:r>
            <a:endParaRPr lang="hu-HU" sz="2400" kern="0" dirty="0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78868"/>
              </p:ext>
            </p:extLst>
          </p:nvPr>
        </p:nvGraphicFramePr>
        <p:xfrm>
          <a:off x="9048328" y="3151534"/>
          <a:ext cx="18875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" name="Equation" r:id="rId5" imgW="850680" imgH="342720" progId="Equation.3">
                  <p:embed/>
                </p:oleObj>
              </mc:Choice>
              <mc:Fallback>
                <p:oleObj name="Equation" r:id="rId5" imgW="850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328" y="3151534"/>
                        <a:ext cx="1887537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863400"/>
              </p:ext>
            </p:extLst>
          </p:nvPr>
        </p:nvGraphicFramePr>
        <p:xfrm>
          <a:off x="2508250" y="4509120"/>
          <a:ext cx="39195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5" name="Equation" r:id="rId7" imgW="1765080" imgH="342720" progId="Equation.3">
                  <p:embed/>
                </p:oleObj>
              </mc:Choice>
              <mc:Fallback>
                <p:oleObj name="Equation" r:id="rId7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0" y="4509120"/>
                        <a:ext cx="3919538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églalap 2"/>
          <p:cNvSpPr/>
          <p:nvPr/>
        </p:nvSpPr>
        <p:spPr>
          <a:xfrm>
            <a:off x="8539956" y="2248790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1991544" y="5285736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4" name="Egyenes összekötő nyíllal 13"/>
          <p:cNvCxnSpPr/>
          <p:nvPr/>
        </p:nvCxnSpPr>
        <p:spPr>
          <a:xfrm flipV="1">
            <a:off x="2207568" y="4926744"/>
            <a:ext cx="1269277" cy="4260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4943872" y="5003682"/>
            <a:ext cx="382969" cy="3154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dirty="0" err="1" smtClean="0"/>
              <a:t>Expectation</a:t>
            </a:r>
            <a:r>
              <a:rPr lang="hu-HU" dirty="0" smtClean="0"/>
              <a:t> </a:t>
            </a:r>
            <a:r>
              <a:rPr lang="hu-HU" dirty="0" err="1" smtClean="0"/>
              <a:t>maximization</a:t>
            </a:r>
            <a:endParaRPr lang="hu-HU" dirty="0"/>
          </a:p>
        </p:txBody>
      </p:sp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52373"/>
              </p:ext>
            </p:extLst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 bwMode="auto">
          <a:xfrm>
            <a:off x="609600" y="1268760"/>
            <a:ext cx="112470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The </a:t>
            </a:r>
            <a:r>
              <a:rPr lang="en-US" sz="2800" kern="0" dirty="0"/>
              <a:t>function that we maximize in each </a:t>
            </a:r>
            <a:r>
              <a:rPr lang="en-US" sz="2800" kern="0" dirty="0" smtClean="0"/>
              <a:t>iteration:</a:t>
            </a:r>
            <a:r>
              <a:rPr lang="hu-HU" sz="2800" kern="0" dirty="0"/>
              <a:t/>
            </a:r>
            <a:br>
              <a:rPr lang="hu-HU" sz="2800" kern="0" dirty="0"/>
            </a:br>
            <a:r>
              <a:rPr lang="hu-HU" sz="2800" kern="0" dirty="0"/>
              <a:t/>
            </a:r>
            <a:br>
              <a:rPr lang="hu-HU" sz="2800" kern="0" dirty="0"/>
            </a:br>
            <a:r>
              <a:rPr lang="hu-HU" sz="2800" kern="0" dirty="0"/>
              <a:t/>
            </a:r>
            <a:br>
              <a:rPr lang="hu-HU" sz="2800" kern="0" dirty="0"/>
            </a:br>
            <a:r>
              <a:rPr lang="hu-HU" sz="2800" kern="0" dirty="0" smtClean="0"/>
              <a:t>…</a:t>
            </a:r>
            <a:r>
              <a:rPr lang="en-US" sz="2800" kern="0" dirty="0" smtClean="0"/>
              <a:t>is also called the “</a:t>
            </a:r>
            <a:r>
              <a:rPr lang="hu-HU" sz="2800" kern="0" dirty="0" err="1" smtClean="0"/>
              <a:t>expectation</a:t>
            </a:r>
            <a:r>
              <a:rPr lang="hu-HU" sz="2800" kern="0" dirty="0"/>
              <a:t>” </a:t>
            </a:r>
            <a:r>
              <a:rPr lang="en-US" sz="2800" kern="0" dirty="0" smtClean="0"/>
              <a:t>function, because it is the </a:t>
            </a:r>
            <a:r>
              <a:rPr lang="en-US" sz="2800" b="1" kern="0" dirty="0" smtClean="0"/>
              <a:t>conditional expectation </a:t>
            </a:r>
            <a:r>
              <a:rPr lang="en-US" sz="2800" kern="0" dirty="0" smtClean="0"/>
              <a:t>of the function 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hu-HU" sz="2800" kern="0" dirty="0" smtClean="0"/>
              <a:t> 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8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kern="0" dirty="0" smtClean="0"/>
              <a:t>(</a:t>
            </a:r>
            <a:r>
              <a:rPr lang="hu-H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kern="0" dirty="0" smtClean="0"/>
              <a:t>,</a:t>
            </a:r>
            <a:r>
              <a:rPr lang="hu-H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kern="0" dirty="0" smtClean="0"/>
              <a:t>) </a:t>
            </a:r>
            <a:r>
              <a:rPr lang="en-US" sz="2800" kern="0" dirty="0" smtClean="0"/>
              <a:t>for a given </a:t>
            </a:r>
            <a:r>
              <a:rPr lang="hu-HU" sz="28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800" kern="0" dirty="0" smtClean="0"/>
              <a:t> </a:t>
            </a:r>
            <a:r>
              <a:rPr lang="en-US" sz="2800" kern="0" dirty="0" smtClean="0"/>
              <a:t>(training samples) and </a:t>
            </a:r>
            <a:r>
              <a:rPr lang="el-GR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θ’</a:t>
            </a:r>
            <a:endParaRPr lang="hu-HU" sz="2800" kern="0" dirty="0"/>
          </a:p>
          <a:p>
            <a:r>
              <a:rPr lang="en-US" sz="2800" kern="0" dirty="0" smtClean="0"/>
              <a:t>So</a:t>
            </a:r>
            <a:r>
              <a:rPr lang="en-US" sz="2800" kern="0" dirty="0"/>
              <a:t>, one iteration of </a:t>
            </a:r>
            <a:r>
              <a:rPr lang="en-US" sz="2800" kern="0" dirty="0" err="1"/>
              <a:t>te</a:t>
            </a:r>
            <a:r>
              <a:rPr lang="en-US" sz="2800" kern="0" dirty="0"/>
              <a:t> EM algorithm consists of to steps:</a:t>
            </a:r>
          </a:p>
          <a:p>
            <a:pPr lvl="1"/>
            <a:r>
              <a:rPr lang="en-US" sz="2400" kern="0" dirty="0" smtClean="0"/>
              <a:t>1) </a:t>
            </a:r>
            <a:r>
              <a:rPr lang="en-US" sz="2400" kern="0" dirty="0"/>
              <a:t>Expectation (or estimation) step: calculate the 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hu-HU" sz="2400" kern="0" dirty="0"/>
              <a:t>(</a:t>
            </a:r>
            <a:r>
              <a:rPr lang="hu-H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hu-H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400" kern="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kern="0" dirty="0" smtClean="0"/>
              <a:t>)</a:t>
            </a:r>
            <a:r>
              <a:rPr lang="en-US" sz="2400" kern="0" dirty="0" smtClean="0"/>
              <a:t> values </a:t>
            </a:r>
            <a:r>
              <a:rPr lang="en-US" sz="2400" kern="0" dirty="0"/>
              <a:t>fog a given </a:t>
            </a:r>
            <a:r>
              <a:rPr lang="el-GR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400" kern="0" dirty="0" smtClean="0"/>
              <a:t>, </a:t>
            </a:r>
            <a:r>
              <a:rPr lang="en-US" sz="2400" kern="0" dirty="0"/>
              <a:t>as we need them for the above expectation</a:t>
            </a:r>
          </a:p>
          <a:p>
            <a:pPr lvl="1"/>
            <a:r>
              <a:rPr lang="en-US" sz="2400" kern="0" dirty="0" smtClean="0"/>
              <a:t>2) </a:t>
            </a:r>
            <a:r>
              <a:rPr lang="en-US" sz="2400" kern="0" dirty="0"/>
              <a:t>Maximization step: maximize the function with </a:t>
            </a:r>
            <a:r>
              <a:rPr lang="en-US" sz="2400" kern="0" dirty="0" smtClean="0"/>
              <a:t>respect </a:t>
            </a:r>
            <a:r>
              <a:rPr lang="en-US" sz="2400" kern="0" dirty="0"/>
              <a:t>to </a:t>
            </a:r>
            <a:r>
              <a:rPr lang="el-GR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endParaRPr lang="en-US" sz="2400" kern="0" dirty="0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8884"/>
              </p:ext>
            </p:extLst>
          </p:nvPr>
        </p:nvGraphicFramePr>
        <p:xfrm>
          <a:off x="2317750" y="1773238"/>
          <a:ext cx="391795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30" name="Equation" r:id="rId5" imgW="1765080" imgH="342720" progId="Equation.3">
                  <p:embed/>
                </p:oleObj>
              </mc:Choice>
              <mc:Fallback>
                <p:oleObj name="Equation" r:id="rId5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773238"/>
                        <a:ext cx="391795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78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Proof</a:t>
            </a:r>
            <a:r>
              <a:rPr lang="hu-HU" altLang="hu-HU" dirty="0">
                <a:solidFill>
                  <a:schemeClr val="tx1"/>
                </a:solidFill>
              </a:rPr>
              <a:t> of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EM </a:t>
            </a:r>
            <a:r>
              <a:rPr lang="hu-HU" altLang="hu-HU" dirty="0" err="1">
                <a:solidFill>
                  <a:schemeClr val="tx1"/>
                </a:solidFill>
              </a:rPr>
              <a:t>algorithm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077126" cy="4525963"/>
          </a:xfrm>
        </p:spPr>
        <p:txBody>
          <a:bodyPr/>
          <a:lstStyle/>
          <a:p>
            <a:r>
              <a:rPr lang="en-US" sz="2800" dirty="0" smtClean="0"/>
              <a:t>So, we </a:t>
            </a:r>
            <a:r>
              <a:rPr lang="en-US" sz="2800" dirty="0"/>
              <a:t>want to maximize the </a:t>
            </a:r>
            <a:r>
              <a:rPr lang="en-US" sz="2800" dirty="0" smtClean="0"/>
              <a:t>log-likelihood:</a:t>
            </a:r>
            <a:endParaRPr lang="hu-HU" sz="2800" dirty="0"/>
          </a:p>
          <a:p>
            <a:r>
              <a:rPr lang="en-US" sz="2800" dirty="0" smtClean="0"/>
              <a:t>But instead of this, we maximize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r>
              <a:rPr lang="en-US" sz="2400" dirty="0" smtClean="0"/>
              <a:t>(expectation)</a:t>
            </a:r>
            <a:endParaRPr lang="hu-HU" sz="2400" dirty="0"/>
          </a:p>
          <a:p>
            <a:r>
              <a:rPr lang="en-US" sz="2800" dirty="0" smtClean="0"/>
              <a:t>We </a:t>
            </a:r>
            <a:r>
              <a:rPr lang="en-US" sz="2800" dirty="0"/>
              <a:t>show that if the maximization step increased the value of the expectation function, so that for the actual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800" dirty="0"/>
              <a:t>’</a:t>
            </a:r>
            <a:r>
              <a:rPr lang="en-US" sz="2800" dirty="0" smtClean="0"/>
              <a:t> </a:t>
            </a:r>
            <a:r>
              <a:rPr lang="en-US" sz="2800" dirty="0"/>
              <a:t>and the </a:t>
            </a:r>
            <a:r>
              <a:rPr lang="en-US" sz="2800" dirty="0" smtClean="0"/>
              <a:t>new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/>
          </a:p>
          <a:p>
            <a:endParaRPr lang="en-US" sz="2800" dirty="0"/>
          </a:p>
          <a:p>
            <a:r>
              <a:rPr lang="hu-HU" sz="2800" dirty="0" smtClean="0"/>
              <a:t>…</a:t>
            </a:r>
            <a:r>
              <a:rPr lang="en-US" sz="2800" dirty="0" smtClean="0"/>
              <a:t>then</a:t>
            </a:r>
          </a:p>
          <a:p>
            <a:endParaRPr lang="hu-HU" sz="2800" dirty="0"/>
          </a:p>
          <a:p>
            <a:r>
              <a:rPr lang="en-US" sz="2800" dirty="0" smtClean="0"/>
              <a:t>That </a:t>
            </a:r>
            <a:r>
              <a:rPr lang="en-US" sz="2800" dirty="0"/>
              <a:t>is, if the </a:t>
            </a:r>
            <a:r>
              <a:rPr lang="en-US" sz="2800" dirty="0" smtClean="0"/>
              <a:t>new expectation function is </a:t>
            </a:r>
            <a:r>
              <a:rPr lang="en-US" sz="2800" b="1" dirty="0" smtClean="0"/>
              <a:t>larger than the old one</a:t>
            </a:r>
            <a:r>
              <a:rPr lang="en-US" sz="2800" dirty="0" smtClean="0"/>
              <a:t>, </a:t>
            </a:r>
            <a:r>
              <a:rPr lang="en-US" sz="2800" dirty="0"/>
              <a:t>then the </a:t>
            </a:r>
            <a:r>
              <a:rPr lang="en-US" sz="2800" dirty="0" smtClean="0"/>
              <a:t>new log-likelihood is </a:t>
            </a:r>
            <a:r>
              <a:rPr lang="en-US" sz="2800" b="1" dirty="0" smtClean="0"/>
              <a:t>also larger </a:t>
            </a:r>
            <a:r>
              <a:rPr lang="en-US" sz="2800" dirty="0" smtClean="0"/>
              <a:t>than the old one</a:t>
            </a:r>
            <a:endParaRPr lang="hu-HU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86773"/>
              </p:ext>
            </p:extLst>
          </p:nvPr>
        </p:nvGraphicFramePr>
        <p:xfrm>
          <a:off x="10223500" y="1298575"/>
          <a:ext cx="18875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" name="Equation" r:id="rId3" imgW="850680" imgH="342720" progId="Equation.3">
                  <p:embed/>
                </p:oleObj>
              </mc:Choice>
              <mc:Fallback>
                <p:oleObj name="Equation" r:id="rId3" imgW="850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0" y="1298575"/>
                        <a:ext cx="18875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385796"/>
              </p:ext>
            </p:extLst>
          </p:nvPr>
        </p:nvGraphicFramePr>
        <p:xfrm>
          <a:off x="7797800" y="1876425"/>
          <a:ext cx="39179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" name="Equation" r:id="rId5" imgW="1765080" imgH="342720" progId="Equation.3">
                  <p:embed/>
                </p:oleObj>
              </mc:Choice>
              <mc:Fallback>
                <p:oleObj name="Equation" r:id="rId5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876425"/>
                        <a:ext cx="39179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142469"/>
              </p:ext>
            </p:extLst>
          </p:nvPr>
        </p:nvGraphicFramePr>
        <p:xfrm>
          <a:off x="3146425" y="3676700"/>
          <a:ext cx="81454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" name="Equation" r:id="rId7" imgW="3670200" imgH="342720" progId="Equation.3">
                  <p:embed/>
                </p:oleObj>
              </mc:Choice>
              <mc:Fallback>
                <p:oleObj name="Equation" r:id="rId7" imgW="3670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676700"/>
                        <a:ext cx="814546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69832"/>
              </p:ext>
            </p:extLst>
          </p:nvPr>
        </p:nvGraphicFramePr>
        <p:xfrm>
          <a:off x="3189288" y="4468788"/>
          <a:ext cx="40306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" name="Equation" r:id="rId9" imgW="1815840" imgH="342720" progId="Equation.3">
                  <p:embed/>
                </p:oleObj>
              </mc:Choice>
              <mc:Fallback>
                <p:oleObj name="Equation" r:id="rId9" imgW="1815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468788"/>
                        <a:ext cx="4030662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0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artalom helye 2"/>
          <p:cNvSpPr txBox="1">
            <a:spLocks/>
          </p:cNvSpPr>
          <p:nvPr/>
        </p:nvSpPr>
        <p:spPr bwMode="auto">
          <a:xfrm>
            <a:off x="609600" y="1268760"/>
            <a:ext cx="110771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So, we want to maximize the log-likelihood:</a:t>
            </a:r>
            <a:endParaRPr lang="hu-HU" sz="2800" kern="0" dirty="0" smtClean="0"/>
          </a:p>
          <a:p>
            <a:r>
              <a:rPr lang="en-US" sz="2800" kern="0" dirty="0" smtClean="0"/>
              <a:t>But instead of this, we maximize</a:t>
            </a:r>
            <a:r>
              <a:rPr lang="hu-HU" sz="2800" kern="0" dirty="0" smtClean="0"/>
              <a:t>:</a:t>
            </a:r>
          </a:p>
          <a:p>
            <a:pPr lvl="1"/>
            <a:r>
              <a:rPr lang="en-US" sz="2400" kern="0" dirty="0" smtClean="0"/>
              <a:t>(expectation)</a:t>
            </a:r>
            <a:endParaRPr lang="hu-HU" sz="2400" kern="0" dirty="0" smtClean="0"/>
          </a:p>
          <a:p>
            <a:r>
              <a:rPr lang="en-US" sz="2800" kern="0" dirty="0" smtClean="0"/>
              <a:t>We show that if the maximization step increased the value of the expectation function, so that for the actual </a:t>
            </a:r>
            <a:r>
              <a:rPr lang="el-GR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800" kern="0" dirty="0" smtClean="0"/>
              <a:t>’</a:t>
            </a:r>
            <a:r>
              <a:rPr lang="en-US" sz="2800" kern="0" dirty="0" smtClean="0"/>
              <a:t> and the new </a:t>
            </a:r>
            <a:r>
              <a:rPr lang="el-GR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kern="0" dirty="0" smtClean="0"/>
          </a:p>
          <a:p>
            <a:endParaRPr lang="en-US" sz="2800" kern="0" dirty="0" smtClean="0"/>
          </a:p>
          <a:p>
            <a:r>
              <a:rPr lang="hu-HU" sz="2800" kern="0" dirty="0" smtClean="0"/>
              <a:t>…</a:t>
            </a:r>
            <a:r>
              <a:rPr lang="en-US" sz="2800" kern="0" dirty="0" smtClean="0"/>
              <a:t>then</a:t>
            </a:r>
          </a:p>
          <a:p>
            <a:endParaRPr lang="hu-HU" sz="2800" kern="0" dirty="0" smtClean="0"/>
          </a:p>
          <a:p>
            <a:r>
              <a:rPr lang="en-US" sz="2800" kern="0" dirty="0" smtClean="0"/>
              <a:t>That is, if the new expectation function is </a:t>
            </a:r>
            <a:r>
              <a:rPr lang="en-US" sz="2800" b="1" kern="0" dirty="0" smtClean="0"/>
              <a:t>larger than the old one</a:t>
            </a:r>
            <a:r>
              <a:rPr lang="en-US" sz="2800" kern="0" dirty="0" smtClean="0"/>
              <a:t>, then the new log-likelihood is </a:t>
            </a:r>
            <a:r>
              <a:rPr lang="en-US" sz="2800" b="1" kern="0" dirty="0" smtClean="0"/>
              <a:t>also larger </a:t>
            </a:r>
            <a:r>
              <a:rPr lang="en-US" sz="2800" kern="0" dirty="0" smtClean="0"/>
              <a:t>than the old one</a:t>
            </a:r>
            <a:endParaRPr lang="hu-HU" sz="2800" b="1" kern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Proof</a:t>
            </a:r>
            <a:r>
              <a:rPr lang="hu-HU" altLang="hu-HU" dirty="0">
                <a:solidFill>
                  <a:schemeClr val="tx1"/>
                </a:solidFill>
              </a:rPr>
              <a:t> of </a:t>
            </a:r>
            <a:r>
              <a:rPr lang="hu-HU" altLang="hu-HU" dirty="0" err="1">
                <a:solidFill>
                  <a:schemeClr val="tx1"/>
                </a:solidFill>
              </a:rPr>
              <a:t>the</a:t>
            </a:r>
            <a:r>
              <a:rPr lang="hu-HU" altLang="hu-HU" dirty="0">
                <a:solidFill>
                  <a:schemeClr val="tx1"/>
                </a:solidFill>
              </a:rPr>
              <a:t> EM </a:t>
            </a:r>
            <a:r>
              <a:rPr lang="hu-HU" altLang="hu-HU" dirty="0" err="1">
                <a:solidFill>
                  <a:schemeClr val="tx1"/>
                </a:solidFill>
              </a:rPr>
              <a:t>algorithm</a:t>
            </a:r>
            <a:endParaRPr lang="hu-HU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791768"/>
              </p:ext>
            </p:extLst>
          </p:nvPr>
        </p:nvGraphicFramePr>
        <p:xfrm>
          <a:off x="10223500" y="1298575"/>
          <a:ext cx="18875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4" name="Equation" r:id="rId3" imgW="850680" imgH="342720" progId="Equation.3">
                  <p:embed/>
                </p:oleObj>
              </mc:Choice>
              <mc:Fallback>
                <p:oleObj name="Equation" r:id="rId3" imgW="850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0" y="1298575"/>
                        <a:ext cx="188753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408037"/>
              </p:ext>
            </p:extLst>
          </p:nvPr>
        </p:nvGraphicFramePr>
        <p:xfrm>
          <a:off x="7797800" y="1876425"/>
          <a:ext cx="391795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5" name="Equation" r:id="rId5" imgW="1765080" imgH="342720" progId="Equation.3">
                  <p:embed/>
                </p:oleObj>
              </mc:Choice>
              <mc:Fallback>
                <p:oleObj name="Equation" r:id="rId5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0" y="1876425"/>
                        <a:ext cx="391795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460456"/>
              </p:ext>
            </p:extLst>
          </p:nvPr>
        </p:nvGraphicFramePr>
        <p:xfrm>
          <a:off x="3146425" y="3676700"/>
          <a:ext cx="81454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6" name="Equation" r:id="rId7" imgW="3670200" imgH="342720" progId="Equation.3">
                  <p:embed/>
                </p:oleObj>
              </mc:Choice>
              <mc:Fallback>
                <p:oleObj name="Equation" r:id="rId7" imgW="3670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676700"/>
                        <a:ext cx="814546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49573"/>
              </p:ext>
            </p:extLst>
          </p:nvPr>
        </p:nvGraphicFramePr>
        <p:xfrm>
          <a:off x="3189288" y="4468788"/>
          <a:ext cx="403066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17" name="Equation" r:id="rId9" imgW="1815840" imgH="342720" progId="Equation.3">
                  <p:embed/>
                </p:oleObj>
              </mc:Choice>
              <mc:Fallback>
                <p:oleObj name="Equation" r:id="rId9" imgW="1815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468788"/>
                        <a:ext cx="4030662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gyenes összekötő nyíllal 11"/>
          <p:cNvCxnSpPr/>
          <p:nvPr/>
        </p:nvCxnSpPr>
        <p:spPr>
          <a:xfrm flipV="1">
            <a:off x="3791744" y="4186638"/>
            <a:ext cx="1411545" cy="11865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 flipV="1">
            <a:off x="9408368" y="4186638"/>
            <a:ext cx="815132" cy="11145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/>
          <p:cNvCxnSpPr/>
          <p:nvPr/>
        </p:nvCxnSpPr>
        <p:spPr>
          <a:xfrm flipV="1">
            <a:off x="2999656" y="5039265"/>
            <a:ext cx="1008112" cy="6939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6528048" y="5040750"/>
            <a:ext cx="2520280" cy="7539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églalap 16"/>
          <p:cNvSpPr/>
          <p:nvPr/>
        </p:nvSpPr>
        <p:spPr>
          <a:xfrm>
            <a:off x="10128448" y="3933056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932139" y="3933056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6366359" y="4725144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églalap 19"/>
          <p:cNvSpPr/>
          <p:nvPr/>
        </p:nvSpPr>
        <p:spPr>
          <a:xfrm>
            <a:off x="4232017" y="4725144"/>
            <a:ext cx="21602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27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Proof (shortly)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382944" cy="4525963"/>
          </a:xfrm>
        </p:spPr>
        <p:txBody>
          <a:bodyPr/>
          <a:lstStyle/>
          <a:p>
            <a:r>
              <a:rPr lang="en-US" sz="2800" dirty="0" smtClean="0"/>
              <a:t>The proof shows that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en-US" sz="2400" dirty="0" smtClean="0"/>
          </a:p>
          <a:p>
            <a:pPr lvl="1"/>
            <a:endParaRPr lang="hu-HU" sz="2400" dirty="0"/>
          </a:p>
          <a:p>
            <a:pPr lvl="1"/>
            <a:endParaRPr lang="hu-HU" sz="2400" dirty="0"/>
          </a:p>
          <a:p>
            <a:r>
              <a:rPr lang="en-US" sz="2800" dirty="0" smtClean="0"/>
              <a:t>That is,</a:t>
            </a:r>
            <a:r>
              <a:rPr lang="hu-HU" sz="2800" dirty="0" smtClean="0"/>
              <a:t> </a:t>
            </a:r>
            <a:endParaRPr lang="hu-HU" sz="2800" dirty="0"/>
          </a:p>
          <a:p>
            <a:r>
              <a:rPr lang="en-US" sz="2800" dirty="0" smtClean="0"/>
              <a:t>Because: if</a:t>
            </a:r>
            <a:r>
              <a:rPr lang="hu-HU" sz="2800" dirty="0" smtClean="0"/>
              <a:t>                                              </a:t>
            </a:r>
            <a:endParaRPr lang="hu-HU" sz="2800" dirty="0"/>
          </a:p>
          <a:p>
            <a:r>
              <a:rPr lang="en-US" sz="2800" dirty="0" smtClean="0"/>
              <a:t>then</a:t>
            </a:r>
            <a:r>
              <a:rPr lang="hu-HU" sz="2800" dirty="0" smtClean="0"/>
              <a:t>  </a:t>
            </a:r>
            <a:endParaRPr lang="hu-HU" sz="2800" dirty="0"/>
          </a:p>
          <a:p>
            <a:r>
              <a:rPr lang="en-US" sz="2800" dirty="0" smtClean="0"/>
              <a:t>Then, according to the proof,</a:t>
            </a:r>
            <a:r>
              <a:rPr lang="hu-HU" sz="2800" dirty="0" smtClean="0"/>
              <a:t> </a:t>
            </a:r>
            <a:endParaRPr lang="hu-HU" sz="2800" dirty="0"/>
          </a:p>
          <a:p>
            <a:r>
              <a:rPr lang="en-US" sz="2800" dirty="0" smtClean="0"/>
              <a:t>Arranging this, we get</a:t>
            </a:r>
            <a:endParaRPr lang="hu-HU" sz="2800" dirty="0"/>
          </a:p>
          <a:p>
            <a:endParaRPr lang="hu-HU" sz="2400" dirty="0"/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393685"/>
              </p:ext>
            </p:extLst>
          </p:nvPr>
        </p:nvGraphicFramePr>
        <p:xfrm>
          <a:off x="2051050" y="1800225"/>
          <a:ext cx="80899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0" name="Equation" r:id="rId3" imgW="3644640" imgH="711000" progId="Equation.3">
                  <p:embed/>
                </p:oleObj>
              </mc:Choice>
              <mc:Fallback>
                <p:oleObj name="Equation" r:id="rId3" imgW="364464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800225"/>
                        <a:ext cx="80899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933799"/>
              </p:ext>
            </p:extLst>
          </p:nvPr>
        </p:nvGraphicFramePr>
        <p:xfrm>
          <a:off x="2312988" y="3551238"/>
          <a:ext cx="7669212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1" name="Equation" r:id="rId5" imgW="3454200" imgH="228600" progId="Equation.3">
                  <p:embed/>
                </p:oleObj>
              </mc:Choice>
              <mc:Fallback>
                <p:oleObj name="Equation" r:id="rId5" imgW="345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3551238"/>
                        <a:ext cx="7669212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353345"/>
              </p:ext>
            </p:extLst>
          </p:nvPr>
        </p:nvGraphicFramePr>
        <p:xfrm>
          <a:off x="7294563" y="4192588"/>
          <a:ext cx="4229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2" name="Equation" r:id="rId7" imgW="1904760" imgH="228600" progId="Equation.3">
                  <p:embed/>
                </p:oleObj>
              </mc:Choice>
              <mc:Fallback>
                <p:oleObj name="Equation" r:id="rId7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4563" y="4192588"/>
                        <a:ext cx="42291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737740"/>
              </p:ext>
            </p:extLst>
          </p:nvPr>
        </p:nvGraphicFramePr>
        <p:xfrm>
          <a:off x="7316788" y="4595813"/>
          <a:ext cx="46799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3" name="Equation" r:id="rId9" imgW="2108160" imgH="228600" progId="Equation.3">
                  <p:embed/>
                </p:oleObj>
              </mc:Choice>
              <mc:Fallback>
                <p:oleObj name="Equation" r:id="rId9" imgW="2108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4595813"/>
                        <a:ext cx="46799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040141"/>
              </p:ext>
            </p:extLst>
          </p:nvPr>
        </p:nvGraphicFramePr>
        <p:xfrm>
          <a:off x="7343775" y="5084763"/>
          <a:ext cx="38052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4" name="Equation" r:id="rId11" imgW="1714320" imgH="228600" progId="Equation.3">
                  <p:embed/>
                </p:oleObj>
              </mc:Choice>
              <mc:Fallback>
                <p:oleObj name="Equation" r:id="rId11" imgW="1714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5084763"/>
                        <a:ext cx="3805238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75102"/>
              </p:ext>
            </p:extLst>
          </p:nvPr>
        </p:nvGraphicFramePr>
        <p:xfrm>
          <a:off x="7343775" y="5610225"/>
          <a:ext cx="329882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5" name="Equation" r:id="rId13" imgW="1485720" imgH="228600" progId="Equation.3">
                  <p:embed/>
                </p:oleObj>
              </mc:Choice>
              <mc:Fallback>
                <p:oleObj name="Equation" r:id="rId13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3775" y="5610225"/>
                        <a:ext cx="329882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2" r="-31169"/>
          <a:stretch/>
        </p:blipFill>
        <p:spPr>
          <a:xfrm>
            <a:off x="7968208" y="1124744"/>
            <a:ext cx="5765511" cy="30194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r>
              <a:rPr lang="hu-HU" dirty="0" smtClean="0"/>
              <a:t> </a:t>
            </a:r>
            <a:r>
              <a:rPr lang="en-US" dirty="0" smtClean="0"/>
              <a:t>#2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599" y="1268760"/>
            <a:ext cx="10972801" cy="4525963"/>
          </a:xfrm>
        </p:spPr>
        <p:txBody>
          <a:bodyPr/>
          <a:lstStyle/>
          <a:p>
            <a:r>
              <a:rPr lang="en-US" sz="2800" dirty="0" smtClean="0"/>
              <a:t>Unfortunately, training a </a:t>
            </a:r>
            <a:r>
              <a:rPr lang="hu-HU" sz="2800" dirty="0" smtClean="0"/>
              <a:t>GMM </a:t>
            </a:r>
            <a:r>
              <a:rPr lang="en-US" sz="2800" dirty="0" smtClean="0"/>
              <a:t>is more difficult</a:t>
            </a:r>
            <a:endParaRPr lang="hu-HU" sz="2800" dirty="0"/>
          </a:p>
          <a:p>
            <a:pPr lvl="1"/>
            <a:r>
              <a:rPr lang="en-US" sz="2400" dirty="0"/>
              <a:t>We will use the Maximum likelihood </a:t>
            </a:r>
            <a:br>
              <a:rPr lang="en-US" sz="2400" dirty="0"/>
            </a:br>
            <a:r>
              <a:rPr lang="en-US" sz="2400" dirty="0" smtClean="0"/>
              <a:t>target </a:t>
            </a:r>
            <a:r>
              <a:rPr lang="en-US" sz="2400" dirty="0"/>
              <a:t>function, </a:t>
            </a:r>
            <a:r>
              <a:rPr lang="en-US" sz="2400" dirty="0" smtClean="0"/>
              <a:t>just as </a:t>
            </a:r>
            <a:r>
              <a:rPr lang="en-US" sz="2400" dirty="0"/>
              <a:t>before</a:t>
            </a:r>
          </a:p>
          <a:p>
            <a:pPr lvl="1"/>
            <a:r>
              <a:rPr lang="en-US" sz="2400" dirty="0"/>
              <a:t>But, instead of a closed form solution, </a:t>
            </a:r>
            <a:r>
              <a:rPr lang="en-US" sz="2400" dirty="0" smtClean="0"/>
              <a:t>we </a:t>
            </a:r>
            <a:r>
              <a:rPr lang="en-US" sz="2400" dirty="0"/>
              <a:t>will </a:t>
            </a:r>
            <a:br>
              <a:rPr lang="en-US" sz="2400" dirty="0"/>
            </a:br>
            <a:r>
              <a:rPr lang="en-US" sz="2400" dirty="0" smtClean="0"/>
              <a:t>introduce </a:t>
            </a:r>
            <a:r>
              <a:rPr lang="en-US" sz="2400" dirty="0"/>
              <a:t>an iterative algorithm to optimize </a:t>
            </a:r>
            <a:br>
              <a:rPr lang="en-US" sz="2400" dirty="0"/>
            </a:br>
            <a:r>
              <a:rPr lang="en-US" sz="2400" dirty="0" smtClean="0"/>
              <a:t>its </a:t>
            </a:r>
            <a:r>
              <a:rPr lang="en-US" sz="2400" dirty="0"/>
              <a:t>parameters. This will be the EM algorithm</a:t>
            </a:r>
          </a:p>
          <a:p>
            <a:r>
              <a:rPr lang="en-US" sz="2800" dirty="0"/>
              <a:t>We will again train the model </a:t>
            </a:r>
            <a:br>
              <a:rPr lang="en-US" sz="2800" dirty="0"/>
            </a:br>
            <a:r>
              <a:rPr lang="en-US" sz="2800" dirty="0" smtClean="0"/>
              <a:t>of </a:t>
            </a:r>
            <a:r>
              <a:rPr lang="en-US" sz="2800" dirty="0"/>
              <a:t>the different classes separately</a:t>
            </a:r>
          </a:p>
          <a:p>
            <a:pPr lvl="1"/>
            <a:r>
              <a:rPr lang="en-US" sz="2400" dirty="0"/>
              <a:t>So we will talk about how to fit the model on the samples of one class, and drop the condition </a:t>
            </a:r>
            <a:r>
              <a:rPr lang="en-US" alt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/>
              <a:t> </a:t>
            </a:r>
            <a:r>
              <a:rPr lang="en-US" sz="2400" dirty="0"/>
              <a:t>from the notation </a:t>
            </a:r>
          </a:p>
          <a:p>
            <a:pPr lvl="1"/>
            <a:r>
              <a:rPr lang="en-US" sz="2400" dirty="0" smtClean="0"/>
              <a:t>But </a:t>
            </a:r>
            <a:r>
              <a:rPr lang="en-US" sz="2400" dirty="0"/>
              <a:t>don’t forget that the process should be repeated for all </a:t>
            </a:r>
            <a:r>
              <a:rPr lang="en-US" sz="2400" dirty="0" smtClean="0"/>
              <a:t>classes</a:t>
            </a:r>
            <a:endParaRPr lang="hu-HU" sz="2400" dirty="0"/>
          </a:p>
          <a:p>
            <a:pPr lvl="1"/>
            <a:endParaRPr lang="hu-HU" sz="2400" dirty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191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hu-HU" altLang="hu-HU" dirty="0" err="1">
                <a:solidFill>
                  <a:schemeClr val="tx1"/>
                </a:solidFill>
              </a:rPr>
              <a:t>Summary</a:t>
            </a:r>
            <a:r>
              <a:rPr lang="hu-HU" altLang="hu-HU" dirty="0">
                <a:solidFill>
                  <a:schemeClr val="tx1"/>
                </a:solidFill>
              </a:rPr>
              <a:t> – General </a:t>
            </a:r>
            <a:r>
              <a:rPr lang="hu-HU" altLang="hu-HU" dirty="0" err="1">
                <a:solidFill>
                  <a:schemeClr val="tx1"/>
                </a:solidFill>
              </a:rPr>
              <a:t>properties</a:t>
            </a:r>
            <a:r>
              <a:rPr lang="hu-HU" altLang="hu-HU" dirty="0">
                <a:solidFill>
                  <a:schemeClr val="tx1"/>
                </a:solidFill>
              </a:rPr>
              <a:t> of 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/>
              <a:t>It can be used to optimize any model that has the form</a:t>
            </a:r>
          </a:p>
          <a:p>
            <a:endParaRPr lang="en-US" sz="2800" dirty="0"/>
          </a:p>
          <a:p>
            <a:r>
              <a:rPr lang="en-US" sz="2800" dirty="0"/>
              <a:t>Instead of the log-likelihood function, it optimizes the expectation </a:t>
            </a:r>
            <a:r>
              <a:rPr lang="en-US" sz="2800" dirty="0" err="1"/>
              <a:t>fuction</a:t>
            </a:r>
            <a:endParaRPr lang="en-US" sz="2800" dirty="0"/>
          </a:p>
          <a:p>
            <a:r>
              <a:rPr lang="en-US" sz="2800" dirty="0"/>
              <a:t>It is an iterative process </a:t>
            </a:r>
          </a:p>
          <a:p>
            <a:pPr lvl="1"/>
            <a:r>
              <a:rPr lang="en-US" sz="2400" dirty="0"/>
              <a:t>In each iteration, given the actual parameters θ</a:t>
            </a:r>
            <a:r>
              <a:rPr lang="en-US" sz="2400" dirty="0" smtClean="0"/>
              <a:t>’ , </a:t>
            </a:r>
            <a:r>
              <a:rPr lang="en-US" sz="2400" dirty="0"/>
              <a:t>it finds a new parameter set θ for which the expectation is larger (not smaller)</a:t>
            </a:r>
          </a:p>
          <a:p>
            <a:pPr lvl="1"/>
            <a:r>
              <a:rPr lang="en-US" sz="2400" dirty="0"/>
              <a:t>It has two steps: expectation (or estimation) and maximization</a:t>
            </a:r>
          </a:p>
          <a:p>
            <a:pPr lvl="1"/>
            <a:r>
              <a:rPr lang="en-US" sz="2400" dirty="0"/>
              <a:t>It guarantees that the log-likelihood increases (does not decrease) in each step, so it will stop in a local optimum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optimization </a:t>
            </a:r>
            <a:r>
              <a:rPr lang="en-US" sz="2800" dirty="0"/>
              <a:t>formulas </a:t>
            </a:r>
            <a:r>
              <a:rPr lang="en-US" sz="2800" dirty="0" smtClean="0"/>
              <a:t>have to be </a:t>
            </a:r>
            <a:r>
              <a:rPr lang="en-US" sz="2800" dirty="0"/>
              <a:t>derived for each </a:t>
            </a:r>
            <a:r>
              <a:rPr lang="en-US" sz="2800" dirty="0" smtClean="0"/>
              <a:t>model!</a:t>
            </a:r>
            <a:endParaRPr lang="hu-HU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149739"/>
              </p:ext>
            </p:extLst>
          </p:nvPr>
        </p:nvGraphicFramePr>
        <p:xfrm>
          <a:off x="4794250" y="1773238"/>
          <a:ext cx="2876550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Equation" r:id="rId3" imgW="1295280" imgH="457200" progId="Equation.3">
                  <p:embed/>
                </p:oleObj>
              </mc:Choice>
              <mc:Fallback>
                <p:oleObj name="Equation" r:id="rId3" imgW="1295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1773238"/>
                        <a:ext cx="2876550" cy="101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Some technical remarks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454952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parameters are usually initialized via K-means clustering</a:t>
            </a:r>
          </a:p>
          <a:p>
            <a:pPr lvl="1"/>
            <a:r>
              <a:rPr lang="en-US" sz="2400" dirty="0"/>
              <a:t>It may give quite different results depending to the initial choice of the centroids</a:t>
            </a:r>
          </a:p>
          <a:p>
            <a:pPr lvl="1"/>
            <a:r>
              <a:rPr lang="en-US" sz="2400" dirty="0"/>
              <a:t>So the clustering process is worth repeating with various initial choice (e.g. random choice) of the centroids</a:t>
            </a:r>
          </a:p>
          <a:p>
            <a:pPr lvl="1"/>
            <a:r>
              <a:rPr lang="en-US" sz="2400" dirty="0"/>
              <a:t>Then we start the EM process with the clustering result that gives the largest initial likelihood value</a:t>
            </a:r>
          </a:p>
          <a:p>
            <a:r>
              <a:rPr lang="en-US" sz="2800" dirty="0"/>
              <a:t>Of course, there exist more sophisticated methods to initialize the centroids</a:t>
            </a:r>
          </a:p>
          <a:p>
            <a:pPr lvl="1"/>
            <a:r>
              <a:rPr lang="en-US" sz="2400" dirty="0" err="1"/>
              <a:t>e</a:t>
            </a:r>
            <a:r>
              <a:rPr lang="en-US" sz="2400" dirty="0" err="1" smtClean="0"/>
              <a:t>.g</a:t>
            </a:r>
            <a:r>
              <a:rPr lang="hu-HU" sz="2400" dirty="0" smtClean="0"/>
              <a:t>. </a:t>
            </a:r>
            <a:r>
              <a:rPr lang="hu-HU" sz="2400" dirty="0" err="1" smtClean="0"/>
              <a:t>k-means</a:t>
            </a:r>
            <a:r>
              <a:rPr lang="hu-HU" sz="2400" dirty="0" smtClean="0"/>
              <a:t>++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510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110" y="3789040"/>
            <a:ext cx="3789055" cy="21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Technical remarks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>
                <a:solidFill>
                  <a:schemeClr val="tx1"/>
                </a:solidFill>
              </a:rPr>
              <a:t>#</a:t>
            </a:r>
            <a:r>
              <a:rPr lang="hu-HU" altLang="hu-HU" dirty="0" smtClean="0">
                <a:solidFill>
                  <a:schemeClr val="tx1"/>
                </a:solidFill>
              </a:rPr>
              <a:t>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8798768" cy="4525963"/>
          </a:xfrm>
        </p:spPr>
        <p:txBody>
          <a:bodyPr/>
          <a:lstStyle/>
          <a:p>
            <a:r>
              <a:rPr lang="en-US" sz="2800" dirty="0" smtClean="0"/>
              <a:t>We </a:t>
            </a:r>
            <a:r>
              <a:rPr lang="en-US" sz="2800" dirty="0"/>
              <a:t>assumed that the number of Gaussians per class </a:t>
            </a:r>
            <a:r>
              <a:rPr lang="en-US" sz="2800" dirty="0" smtClean="0"/>
              <a:t>(meta-parameter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/>
              <a:t>) was </a:t>
            </a:r>
            <a:r>
              <a:rPr lang="en-US" sz="2800" dirty="0" smtClean="0"/>
              <a:t>already determined</a:t>
            </a:r>
            <a:endParaRPr lang="en-US" sz="2800" dirty="0"/>
          </a:p>
          <a:p>
            <a:r>
              <a:rPr lang="en-US" sz="2800" dirty="0"/>
              <a:t>Is it possible to find the optimal value automatically?</a:t>
            </a:r>
          </a:p>
          <a:p>
            <a:pPr lvl="1"/>
            <a:r>
              <a:rPr lang="en-US" sz="2400" dirty="0"/>
              <a:t>The simplest solution is: try to use 1, 2, 3,… Gaussians</a:t>
            </a:r>
          </a:p>
          <a:p>
            <a:pPr lvl="1"/>
            <a:r>
              <a:rPr lang="en-US" sz="2400" dirty="0"/>
              <a:t>Chose the one that gives the largest </a:t>
            </a:r>
            <a:r>
              <a:rPr lang="en-US" sz="2400" dirty="0" smtClean="0"/>
              <a:t>likelihood</a:t>
            </a:r>
          </a:p>
          <a:p>
            <a:pPr lvl="1"/>
            <a:r>
              <a:rPr lang="hu-HU" sz="2400" dirty="0"/>
              <a:t>(</a:t>
            </a:r>
            <a:r>
              <a:rPr lang="hu-HU" sz="2400" dirty="0" err="1"/>
              <a:t>aka</a:t>
            </a:r>
            <a:r>
              <a:rPr lang="hu-HU" sz="2400" dirty="0"/>
              <a:t>. </a:t>
            </a:r>
            <a:r>
              <a:rPr lang="en-US" sz="2400" dirty="0" smtClean="0"/>
              <a:t>“</a:t>
            </a:r>
            <a:r>
              <a:rPr lang="hu-HU" sz="2400" dirty="0" err="1" smtClean="0"/>
              <a:t>grid</a:t>
            </a:r>
            <a:r>
              <a:rPr lang="hu-HU" sz="2400" dirty="0" smtClean="0"/>
              <a:t> </a:t>
            </a:r>
            <a:r>
              <a:rPr lang="hu-HU" sz="2400" dirty="0" err="1"/>
              <a:t>search</a:t>
            </a:r>
            <a:r>
              <a:rPr lang="hu-HU" sz="2400" dirty="0" smtClean="0"/>
              <a:t>”)</a:t>
            </a:r>
            <a:endParaRPr lang="en-US" sz="2400" dirty="0"/>
          </a:p>
          <a:p>
            <a:r>
              <a:rPr lang="en-US" sz="2800" dirty="0"/>
              <a:t>What kind of error may occur if K is too small?</a:t>
            </a:r>
          </a:p>
          <a:p>
            <a:pPr lvl="1"/>
            <a:r>
              <a:rPr lang="en-US" sz="2400" dirty="0"/>
              <a:t>The algorithm </a:t>
            </a:r>
            <a:r>
              <a:rPr lang="en-US" sz="2400" dirty="0" smtClean="0"/>
              <a:t>finishes, </a:t>
            </a:r>
            <a:r>
              <a:rPr lang="en-US" sz="2400" dirty="0"/>
              <a:t>but it gives a suboptimal </a:t>
            </a:r>
            <a:r>
              <a:rPr lang="en-US" sz="2400" dirty="0" smtClean="0"/>
              <a:t>solution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923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268760"/>
            <a:ext cx="4176248" cy="227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Technical remarks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</a:t>
            </a:r>
            <a:r>
              <a:rPr lang="hu-HU" altLang="hu-HU" dirty="0">
                <a:solidFill>
                  <a:schemeClr val="tx1"/>
                </a:solidFill>
              </a:rPr>
              <a:t>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6566520" cy="4525963"/>
          </a:xfrm>
        </p:spPr>
        <p:txBody>
          <a:bodyPr/>
          <a:lstStyle/>
          <a:p>
            <a:r>
              <a:rPr lang="en-US" sz="2800" dirty="0" smtClean="0"/>
              <a:t>What </a:t>
            </a:r>
            <a:r>
              <a:rPr lang="en-US" sz="2800" dirty="0"/>
              <a:t>happens 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/>
              <a:t> </a:t>
            </a:r>
            <a:r>
              <a:rPr lang="en-US" sz="2800" dirty="0"/>
              <a:t>is too large?</a:t>
            </a:r>
          </a:p>
          <a:p>
            <a:pPr lvl="1"/>
            <a:r>
              <a:rPr lang="en-US" sz="2400" dirty="0"/>
              <a:t>One cluster or </a:t>
            </a:r>
            <a:r>
              <a:rPr lang="en-US" sz="2400" dirty="0" smtClean="0"/>
              <a:t>several clusters might become empty</a:t>
            </a:r>
            <a:endParaRPr lang="en-US" sz="2400" dirty="0"/>
          </a:p>
          <a:p>
            <a:r>
              <a:rPr lang="en-US" sz="2800" dirty="0" smtClean="0"/>
              <a:t>But even if a cluster contains too few points might cause a problem</a:t>
            </a:r>
          </a:p>
          <a:p>
            <a:pPr lvl="1"/>
            <a:r>
              <a:rPr lang="en-US" sz="2400" dirty="0" smtClean="0"/>
              <a:t>the covariance matrix becomes non-</a:t>
            </a:r>
            <a:r>
              <a:rPr lang="en-US" sz="2400" dirty="0" err="1" smtClean="0"/>
              <a:t>invertable</a:t>
            </a:r>
            <a:r>
              <a:rPr lang="en-US" sz="2400" dirty="0" smtClean="0"/>
              <a:t>:</a:t>
            </a:r>
            <a:endParaRPr lang="en-US" sz="2400" dirty="0"/>
          </a:p>
          <a:p>
            <a:pPr lvl="1"/>
            <a:r>
              <a:rPr lang="en-US" sz="2400" dirty="0" smtClean="0"/>
              <a:t>…singularity problem</a:t>
            </a:r>
            <a:endParaRPr lang="en-US" sz="2400" dirty="0"/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.g.: what is the std. of one sample?</a:t>
            </a:r>
            <a:endParaRPr lang="en-US" sz="2400" dirty="0"/>
          </a:p>
          <a:p>
            <a:r>
              <a:rPr lang="en-US" sz="2800" dirty="0" smtClean="0"/>
              <a:t>This makes the algorithm very sensitive to outliers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6" y="3933056"/>
            <a:ext cx="3446859" cy="27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1443050"/>
            <a:ext cx="5400151" cy="19859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Technical remarks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en-US" altLang="hu-HU" dirty="0" smtClean="0">
                <a:solidFill>
                  <a:schemeClr val="tx1"/>
                </a:solidFill>
              </a:rPr>
              <a:t>#4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196752"/>
            <a:ext cx="6566520" cy="4525963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/>
              <a:t>practice, we frequently restrict the Gaussian components to have diagonal covariance matrices</a:t>
            </a:r>
          </a:p>
          <a:p>
            <a:pPr lvl="1"/>
            <a:r>
              <a:rPr lang="en-US" sz="2400" dirty="0"/>
              <a:t>Singularity happens with a smaller chance</a:t>
            </a:r>
          </a:p>
          <a:p>
            <a:pPr lvl="1"/>
            <a:r>
              <a:rPr lang="en-US" sz="2400" dirty="0"/>
              <a:t>Computations becomes much faster</a:t>
            </a:r>
          </a:p>
          <a:p>
            <a:pPr lvl="1"/>
            <a:r>
              <a:rPr lang="en-US" sz="2400" dirty="0"/>
              <a:t>In each iteration we must re-estimate the covariance matrix </a:t>
            </a:r>
            <a:r>
              <a:rPr lang="en-US" sz="2400" dirty="0" smtClean="0"/>
              <a:t>and </a:t>
            </a:r>
            <a:r>
              <a:rPr lang="en-US" sz="2400" dirty="0"/>
              <a:t>take its inverse </a:t>
            </a:r>
            <a:r>
              <a:rPr lang="en-US" sz="2400" dirty="0" smtClean="0"/>
              <a:t>– </a:t>
            </a:r>
            <a:r>
              <a:rPr lang="en-US" sz="2400" dirty="0"/>
              <a:t>it is much faster with diagonal matrices</a:t>
            </a:r>
          </a:p>
          <a:p>
            <a:r>
              <a:rPr lang="en-US" sz="2800" dirty="0"/>
              <a:t>We can alleviate the model mismatch problem by increasing the number of </a:t>
            </a:r>
            <a:r>
              <a:rPr lang="en-US" sz="2800" dirty="0" smtClean="0"/>
              <a:t>Gaussian components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4077072"/>
            <a:ext cx="3096344" cy="251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1988840"/>
            <a:ext cx="4099978" cy="3074983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 smtClean="0">
                <a:solidFill>
                  <a:schemeClr val="tx1"/>
                </a:solidFill>
              </a:rPr>
              <a:t>The Gaussian </a:t>
            </a:r>
            <a:r>
              <a:rPr lang="en-US" altLang="hu-HU" dirty="0">
                <a:solidFill>
                  <a:schemeClr val="tx1"/>
                </a:solidFill>
              </a:rPr>
              <a:t>Mixture Model (GMM)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525963"/>
          </a:xfrm>
        </p:spPr>
        <p:txBody>
          <a:bodyPr/>
          <a:lstStyle/>
          <a:p>
            <a:r>
              <a:rPr lang="en-US" sz="2800" dirty="0" smtClean="0"/>
              <a:t>We will estimate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</a:t>
            </a:r>
            <a:r>
              <a:rPr lang="hu-H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800" dirty="0" smtClean="0"/>
              <a:t> </a:t>
            </a:r>
            <a:r>
              <a:rPr lang="en-US" sz="2800" dirty="0" smtClean="0"/>
              <a:t>as a weighted sum of Gaussian</a:t>
            </a:r>
            <a:endParaRPr lang="hu-HU" sz="2800" dirty="0"/>
          </a:p>
          <a:p>
            <a:r>
              <a:rPr lang="en-US" sz="2800" dirty="0" smtClean="0"/>
              <a:t>Formally</a:t>
            </a:r>
            <a:r>
              <a:rPr lang="hu-HU" sz="2800" dirty="0" smtClean="0"/>
              <a:t>:</a:t>
            </a:r>
            <a:endParaRPr lang="hu-HU" sz="2800" dirty="0"/>
          </a:p>
          <a:p>
            <a:pPr lvl="1"/>
            <a:endParaRPr lang="hu-HU" sz="2400" dirty="0" smtClean="0"/>
          </a:p>
          <a:p>
            <a:pPr lvl="1"/>
            <a:r>
              <a:rPr lang="en-US" sz="2400" dirty="0" smtClean="0"/>
              <a:t>Where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dirty="0" smtClean="0"/>
              <a:t> </a:t>
            </a:r>
            <a:r>
              <a:rPr lang="en-US" sz="2400" dirty="0" smtClean="0"/>
              <a:t>denotes the normal (Gaussian) distr.</a:t>
            </a:r>
            <a:endParaRPr lang="hu-HU" sz="2400" dirty="0" smtClean="0"/>
          </a:p>
          <a:p>
            <a:pPr lvl="1"/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π</a:t>
            </a:r>
            <a:r>
              <a:rPr lang="pt-BR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dirty="0" smtClean="0"/>
              <a:t> </a:t>
            </a:r>
            <a:r>
              <a:rPr lang="en-US" sz="2400" dirty="0" smtClean="0"/>
              <a:t>weights are non-negative and add up to </a:t>
            </a:r>
            <a:r>
              <a:rPr lang="pt-BR" sz="2400" dirty="0" smtClean="0"/>
              <a:t>1</a:t>
            </a:r>
            <a:endParaRPr lang="pt-BR" sz="2400" dirty="0"/>
          </a:p>
          <a:p>
            <a:pPr lvl="1"/>
            <a:r>
              <a:rPr lang="en-US" sz="2400" dirty="0" smtClean="0"/>
              <a:t>The number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smtClean="0"/>
              <a:t> </a:t>
            </a:r>
            <a:r>
              <a:rPr lang="en-US" sz="2400" dirty="0" smtClean="0"/>
              <a:t>of the Gaussians is fixed</a:t>
            </a:r>
            <a:r>
              <a:rPr lang="hu-HU" sz="2400" dirty="0" smtClean="0"/>
              <a:t>,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we have to specify it before training</a:t>
            </a:r>
            <a:r>
              <a:rPr lang="hu-HU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</a:t>
            </a:r>
            <a:r>
              <a:rPr lang="hu-HU" sz="2400" dirty="0" smtClean="0"/>
              <a:t>(</a:t>
            </a:r>
            <a:r>
              <a:rPr lang="en-US" sz="2400" dirty="0" smtClean="0"/>
              <a:t>so it is a “</a:t>
            </a:r>
            <a:r>
              <a:rPr lang="en-US" sz="2400" dirty="0" err="1" smtClean="0"/>
              <a:t>metaparameter</a:t>
            </a:r>
            <a:r>
              <a:rPr lang="hu-HU" sz="2400" dirty="0" smtClean="0"/>
              <a:t>”)</a:t>
            </a:r>
          </a:p>
          <a:p>
            <a:r>
              <a:rPr lang="en-US" sz="2800" dirty="0"/>
              <a:t>By increasing the number of </a:t>
            </a:r>
            <a:r>
              <a:rPr lang="en-US" sz="2800" dirty="0" smtClean="0"/>
              <a:t>components, the </a:t>
            </a:r>
            <a:r>
              <a:rPr lang="en-US" sz="2800" dirty="0"/>
              <a:t>curve </a:t>
            </a:r>
            <a:br>
              <a:rPr lang="en-US" sz="2800" dirty="0"/>
            </a:br>
            <a:r>
              <a:rPr lang="en-US" sz="2800" dirty="0" smtClean="0"/>
              <a:t>defined </a:t>
            </a:r>
            <a:r>
              <a:rPr lang="en-US" sz="2800" dirty="0"/>
              <a:t>by </a:t>
            </a:r>
            <a:r>
              <a:rPr lang="en-US" sz="2800" dirty="0" smtClean="0"/>
              <a:t>the </a:t>
            </a:r>
            <a:r>
              <a:rPr lang="en-US" sz="2800" dirty="0"/>
              <a:t>mixture model can take basically any </a:t>
            </a:r>
            <a:r>
              <a:rPr lang="en-US" sz="2800" dirty="0" smtClean="0"/>
              <a:t>shape</a:t>
            </a:r>
          </a:p>
          <a:p>
            <a:pPr lvl="1"/>
            <a:r>
              <a:rPr lang="en-US" sz="2400" dirty="0" smtClean="0"/>
              <a:t>So </a:t>
            </a:r>
            <a:r>
              <a:rPr lang="en-US" sz="2400" dirty="0"/>
              <a:t>it is much more flexible than just one </a:t>
            </a:r>
            <a:r>
              <a:rPr lang="en-US" sz="2400" dirty="0" smtClean="0"/>
              <a:t>Gaussian</a:t>
            </a:r>
            <a:endParaRPr lang="en-US" sz="2400" dirty="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302045"/>
              </p:ext>
            </p:extLst>
          </p:nvPr>
        </p:nvGraphicFramePr>
        <p:xfrm>
          <a:off x="2900363" y="1773238"/>
          <a:ext cx="33750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2" name="Equation" r:id="rId4" imgW="1447560" imgH="431640" progId="Equation.3">
                  <p:embed/>
                </p:oleObj>
              </mc:Choice>
              <mc:Fallback>
                <p:oleObj name="Equation" r:id="rId4" imgW="1447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1773238"/>
                        <a:ext cx="33750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601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Gaussian Mixture Model (GMM</a:t>
            </a:r>
            <a:r>
              <a:rPr lang="en-US" altLang="hu-HU" dirty="0" smtClean="0">
                <a:solidFill>
                  <a:schemeClr val="tx1"/>
                </a:solidFill>
              </a:rPr>
              <a:t>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 smtClean="0">
                <a:solidFill>
                  <a:schemeClr val="tx1"/>
                </a:solidFill>
              </a:rPr>
              <a:t>examples</a:t>
            </a:r>
            <a:endParaRPr lang="hu-H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626971"/>
            <a:ext cx="4922044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624459"/>
            <a:ext cx="5007769" cy="39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6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Gaussian Mixture Model (GMM</a:t>
            </a:r>
            <a:r>
              <a:rPr lang="en-US" altLang="hu-HU" dirty="0" smtClean="0">
                <a:solidFill>
                  <a:schemeClr val="tx1"/>
                </a:solidFill>
              </a:rPr>
              <a:t>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examples</a:t>
            </a:r>
            <a:endParaRPr lang="hu-H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9" y="1628800"/>
            <a:ext cx="5007769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553990"/>
            <a:ext cx="609231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dirty="0">
                <a:solidFill>
                  <a:schemeClr val="tx1"/>
                </a:solidFill>
              </a:rPr>
              <a:t>Gaussian Mixture Model (GMM</a:t>
            </a:r>
            <a:r>
              <a:rPr lang="en-US" altLang="hu-HU" dirty="0" smtClean="0">
                <a:solidFill>
                  <a:schemeClr val="tx1"/>
                </a:solidFill>
              </a:rPr>
              <a:t>)</a:t>
            </a:r>
            <a:r>
              <a:rPr lang="hu-HU" altLang="hu-HU" dirty="0" smtClean="0">
                <a:solidFill>
                  <a:schemeClr val="tx1"/>
                </a:solidFill>
              </a:rPr>
              <a:t> </a:t>
            </a:r>
            <a:r>
              <a:rPr lang="hu-HU" altLang="hu-HU" dirty="0" err="1">
                <a:solidFill>
                  <a:schemeClr val="tx1"/>
                </a:solidFill>
              </a:rPr>
              <a:t>examples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579" y="1124744"/>
            <a:ext cx="3675635" cy="28941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066054"/>
            <a:ext cx="3957005" cy="30992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109" y="4149080"/>
            <a:ext cx="5410200" cy="23907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1484784"/>
            <a:ext cx="3617962" cy="242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8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506" y="3429001"/>
            <a:ext cx="2747673" cy="208823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Parameter estimation for GMMs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247040" cy="4525963"/>
          </a:xfrm>
        </p:spPr>
        <p:txBody>
          <a:bodyPr/>
          <a:lstStyle/>
          <a:p>
            <a:r>
              <a:rPr lang="en-US" sz="2800" dirty="0" smtClean="0"/>
              <a:t>Model parameters are</a:t>
            </a:r>
            <a:r>
              <a:rPr lang="hu-HU" sz="2800" dirty="0" smtClean="0"/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,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</a:t>
            </a:r>
            <a:r>
              <a:rPr lang="hu-HU" sz="2800" dirty="0" smtClean="0"/>
              <a:t>and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 </a:t>
            </a:r>
            <a:r>
              <a:rPr lang="en-US" sz="2800" dirty="0" smtClean="0"/>
              <a:t>for all components </a:t>
            </a:r>
            <a:r>
              <a:rPr lang="hu-HU" sz="2800" dirty="0" smtClean="0"/>
              <a:t>(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=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sz="2800" dirty="0" smtClean="0"/>
              <a:t>,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hu-HU" sz="2800" dirty="0" smtClean="0"/>
              <a:t>,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). </a:t>
            </a:r>
            <a:endParaRPr lang="hu-HU" sz="2800" dirty="0" smtClean="0"/>
          </a:p>
          <a:p>
            <a:r>
              <a:rPr lang="en-US" sz="2800" dirty="0" smtClean="0"/>
              <a:t>Sometimes we again use a short notation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800" dirty="0" smtClean="0"/>
              <a:t>for all the parameters</a:t>
            </a:r>
            <a:r>
              <a:rPr lang="hu-HU" sz="2800" dirty="0" smtClean="0"/>
              <a:t>:                            </a:t>
            </a:r>
            <a:r>
              <a:rPr lang="en-US" sz="2800" dirty="0" smtClean="0"/>
              <a:t>		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800" dirty="0" smtClean="0"/>
              <a:t>=</a:t>
            </a:r>
            <a:r>
              <a:rPr lang="hu-HU" sz="2800" dirty="0" smtClean="0"/>
              <a:t> </a:t>
            </a:r>
            <a:r>
              <a:rPr lang="el-GR" sz="2800" dirty="0" smtClean="0"/>
              <a:t>(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l-GR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Σ</a:t>
            </a:r>
            <a:r>
              <a:rPr lang="el-GR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,…, π</a:t>
            </a:r>
            <a:r>
              <a:rPr lang="hu-HU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/>
              <a:t>)</a:t>
            </a:r>
          </a:p>
          <a:p>
            <a:r>
              <a:rPr lang="en-US" sz="2800" dirty="0" smtClean="0"/>
              <a:t>We </a:t>
            </a:r>
            <a:r>
              <a:rPr lang="en-US" sz="2800" dirty="0"/>
              <a:t>again seek to maximize the log-likelihood function:</a:t>
            </a:r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r>
              <a:rPr lang="en-US" sz="2800" dirty="0"/>
              <a:t>When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p(x)</a:t>
            </a:r>
            <a:r>
              <a:rPr lang="en-US" sz="2800" dirty="0" smtClean="0"/>
              <a:t> </a:t>
            </a:r>
            <a:r>
              <a:rPr lang="en-US" sz="2800" dirty="0"/>
              <a:t>was just a Gaussian curve, we could </a:t>
            </a:r>
            <a:br>
              <a:rPr lang="en-US" sz="2800" dirty="0"/>
            </a:br>
            <a:r>
              <a:rPr lang="en-US" sz="2800" dirty="0" smtClean="0"/>
              <a:t>simply </a:t>
            </a:r>
            <a:r>
              <a:rPr lang="en-US" sz="2800" dirty="0"/>
              <a:t>take its derivative and find its zero point</a:t>
            </a:r>
          </a:p>
          <a:p>
            <a:r>
              <a:rPr lang="en-US" sz="2800" dirty="0"/>
              <a:t>Unfortunately, </a:t>
            </a:r>
            <a:r>
              <a:rPr lang="en-US" sz="2800" dirty="0" smtClean="0"/>
              <a:t>we cannot take the derivative now</a:t>
            </a:r>
            <a:endParaRPr lang="en-US" sz="2800" dirty="0"/>
          </a:p>
          <a:p>
            <a:pPr lvl="1"/>
            <a:r>
              <a:rPr lang="en-US" sz="2400" dirty="0"/>
              <a:t>So we will need some other solution – this will be the EM </a:t>
            </a:r>
            <a:r>
              <a:rPr lang="en-US" sz="2400" dirty="0" smtClean="0"/>
              <a:t>algorithm</a:t>
            </a:r>
            <a:endParaRPr lang="en-US" sz="2400" dirty="0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279906"/>
              </p:ext>
            </p:extLst>
          </p:nvPr>
        </p:nvGraphicFramePr>
        <p:xfrm>
          <a:off x="1703512" y="3284984"/>
          <a:ext cx="2000252" cy="8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34" name="Equation" r:id="rId4" imgW="850680" imgH="342720" progId="Equation.3">
                  <p:embed/>
                </p:oleObj>
              </mc:Choice>
              <mc:Fallback>
                <p:oleObj name="Equation" r:id="rId4" imgW="850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3284984"/>
                        <a:ext cx="2000252" cy="8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6632"/>
            <a:ext cx="10972800" cy="1143000"/>
          </a:xfrm>
        </p:spPr>
        <p:txBody>
          <a:bodyPr/>
          <a:lstStyle/>
          <a:p>
            <a:r>
              <a:rPr lang="en-US" altLang="hu-HU" sz="4000" dirty="0">
                <a:solidFill>
                  <a:schemeClr val="tx1"/>
                </a:solidFill>
              </a:rPr>
              <a:t>Parameter estimation for </a:t>
            </a:r>
            <a:r>
              <a:rPr lang="en-US" altLang="hu-HU" sz="4000" dirty="0" smtClean="0">
                <a:solidFill>
                  <a:schemeClr val="tx1"/>
                </a:solidFill>
              </a:rPr>
              <a:t>GMMs #2</a:t>
            </a:r>
            <a:endParaRPr lang="hu-HU" sz="4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268760"/>
            <a:ext cx="11175032" cy="4525963"/>
          </a:xfrm>
        </p:spPr>
        <p:txBody>
          <a:bodyPr/>
          <a:lstStyle/>
          <a:p>
            <a:r>
              <a:rPr lang="en-US" sz="2800" dirty="0" smtClean="0"/>
              <a:t>Let’s take the </a:t>
            </a:r>
            <a:r>
              <a:rPr lang="hu-HU" sz="2800" dirty="0" err="1" smtClean="0"/>
              <a:t>log-likelihood</a:t>
            </a:r>
            <a:r>
              <a:rPr lang="hu-HU" sz="2800" dirty="0" smtClean="0"/>
              <a:t> </a:t>
            </a:r>
            <a:r>
              <a:rPr lang="en-US" sz="2800" dirty="0" smtClean="0"/>
              <a:t>function:</a:t>
            </a:r>
            <a:endParaRPr lang="hu-HU" sz="2800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r>
              <a:rPr lang="en-US" sz="2800" dirty="0" smtClean="0"/>
              <a:t>And try to set its derivative to zero</a:t>
            </a:r>
            <a:r>
              <a:rPr lang="hu-HU" sz="2800" dirty="0" smtClean="0"/>
              <a:t> (</a:t>
            </a:r>
            <a:r>
              <a:rPr lang="en-US" sz="2800" dirty="0" smtClean="0"/>
              <a:t>e.g. with respect to</a:t>
            </a:r>
            <a:r>
              <a:rPr lang="hu-HU" sz="2800" dirty="0" smtClean="0"/>
              <a:t> </a:t>
            </a:r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hu-H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800" dirty="0" smtClean="0"/>
              <a:t>):</a:t>
            </a:r>
            <a:endParaRPr lang="hu-HU" sz="2800" dirty="0"/>
          </a:p>
          <a:p>
            <a:pPr lvl="1"/>
            <a:endParaRPr lang="hu-HU" sz="2400" dirty="0"/>
          </a:p>
          <a:p>
            <a:pPr lvl="1"/>
            <a:endParaRPr lang="hu-HU" sz="2400" dirty="0" smtClean="0"/>
          </a:p>
          <a:p>
            <a:pPr lvl="1"/>
            <a:endParaRPr lang="hu-HU" sz="2400" dirty="0"/>
          </a:p>
          <a:p>
            <a:endParaRPr lang="hu-HU" dirty="0"/>
          </a:p>
          <a:p>
            <a:r>
              <a:rPr lang="en-US" sz="2800" dirty="0" smtClean="0"/>
              <a:t>For just </a:t>
            </a:r>
            <a:r>
              <a:rPr lang="en-US" sz="2800" dirty="0"/>
              <a:t>one Gaussian, the logarithm helped get rid of </a:t>
            </a:r>
            <a:r>
              <a:rPr lang="en-US" sz="2800" dirty="0" smtClean="0"/>
              <a:t>exponential</a:t>
            </a:r>
            <a:endParaRPr lang="en-US" sz="2800" dirty="0"/>
          </a:p>
          <a:p>
            <a:r>
              <a:rPr lang="en-US" sz="2800" dirty="0" smtClean="0"/>
              <a:t>But </a:t>
            </a:r>
            <a:r>
              <a:rPr lang="en-US" sz="2800" dirty="0"/>
              <a:t>now there is a summation between the logarithm and the </a:t>
            </a:r>
            <a:r>
              <a:rPr lang="en-US" sz="2800" dirty="0" err="1" smtClean="0"/>
              <a:t>exp</a:t>
            </a:r>
            <a:endParaRPr lang="hu-HU" sz="2800" dirty="0"/>
          </a:p>
          <a:p>
            <a:endParaRPr lang="hu-HU" sz="28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20" y="3356992"/>
            <a:ext cx="853643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772816"/>
            <a:ext cx="550639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Jobb oldali kapcsos zárójel 7"/>
          <p:cNvSpPr/>
          <p:nvPr/>
        </p:nvSpPr>
        <p:spPr>
          <a:xfrm rot="5400000">
            <a:off x="9493224" y="3657872"/>
            <a:ext cx="288032" cy="1702496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Jobb oldali kapcsos zárójel 8"/>
          <p:cNvSpPr/>
          <p:nvPr/>
        </p:nvSpPr>
        <p:spPr>
          <a:xfrm rot="5400000">
            <a:off x="6996100" y="2960948"/>
            <a:ext cx="288032" cy="3096344"/>
          </a:xfrm>
          <a:prstGeom prst="righ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hu-H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zövegdoboz 14"/>
          <p:cNvSpPr txBox="1">
            <a:spLocks noChangeArrowheads="1"/>
          </p:cNvSpPr>
          <p:nvPr/>
        </p:nvSpPr>
        <p:spPr bwMode="auto">
          <a:xfrm>
            <a:off x="8400256" y="4653136"/>
            <a:ext cx="25202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Derivative of 1 Gaussian</a:t>
            </a:r>
            <a: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as before</a:t>
            </a:r>
            <a:r>
              <a:rPr lang="hu-HU" altLang="hu-H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altLang="hu-H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5"/>
          <p:cNvSpPr txBox="1">
            <a:spLocks noChangeArrowheads="1"/>
          </p:cNvSpPr>
          <p:nvPr/>
        </p:nvSpPr>
        <p:spPr bwMode="auto">
          <a:xfrm>
            <a:off x="6023992" y="4653136"/>
            <a:ext cx="21859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problem</a:t>
            </a:r>
            <a: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contains</a:t>
            </a:r>
            <a:r>
              <a:rPr lang="hu-HU" altLang="hu-H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hu-HU" sz="1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altLang="hu-H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hu-HU" altLang="hu-H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055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43307</TotalTime>
  <Words>1767</Words>
  <Application>Microsoft Office PowerPoint</Application>
  <PresentationFormat>Szélesvásznú</PresentationFormat>
  <Paragraphs>241</Paragraphs>
  <Slides>34</Slides>
  <Notes>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Alapértelmezett terv</vt:lpstr>
      <vt:lpstr>Equation</vt:lpstr>
      <vt:lpstr>Gaussian Mixture Models and their training with the EM algorithm</vt:lpstr>
      <vt:lpstr>Introduction</vt:lpstr>
      <vt:lpstr>Introduction #2</vt:lpstr>
      <vt:lpstr>The Gaussian Mixture Model (GMM)</vt:lpstr>
      <vt:lpstr>Gaussian Mixture Model (GMM) examples</vt:lpstr>
      <vt:lpstr>Gaussian Mixture Model (GMM) examples</vt:lpstr>
      <vt:lpstr>Gaussian Mixture Model (GMM) examples</vt:lpstr>
      <vt:lpstr>Parameter estimation for GMMs</vt:lpstr>
      <vt:lpstr>Parameter estimation for GMMs #2</vt:lpstr>
      <vt:lpstr>Alternative approach</vt:lpstr>
      <vt:lpstr>The K-means algorithm</vt:lpstr>
      <vt:lpstr>The steps of K-means</vt:lpstr>
      <vt:lpstr>Replacing K-means by “soft clustering”</vt:lpstr>
      <vt:lpstr>“Soft clustering” during fitting GMMs</vt:lpstr>
      <vt:lpstr>Fitting a Gaussian curve with involving the weights</vt:lpstr>
      <vt:lpstr>The parameter update formulas</vt:lpstr>
      <vt:lpstr>Calculating the responsibility values</vt:lpstr>
      <vt:lpstr>Calculating the responsibility values #2</vt:lpstr>
      <vt:lpstr>The iterative EM training process</vt:lpstr>
      <vt:lpstr>Steps of the iterative EM training process</vt:lpstr>
      <vt:lpstr>Example for EM</vt:lpstr>
      <vt:lpstr>Alternative explanation</vt:lpstr>
      <vt:lpstr>Proof of the EM algorithm</vt:lpstr>
      <vt:lpstr>Formalizing the maximization step</vt:lpstr>
      <vt:lpstr>Further notational modifications</vt:lpstr>
      <vt:lpstr>Expectation maximization</vt:lpstr>
      <vt:lpstr>Proof of the EM algorithm</vt:lpstr>
      <vt:lpstr>Proof of the EM algorithm</vt:lpstr>
      <vt:lpstr>Proof (shortly)</vt:lpstr>
      <vt:lpstr>Summary – General properties of EM</vt:lpstr>
      <vt:lpstr>Some technical remarks</vt:lpstr>
      <vt:lpstr>Technical remarks #2</vt:lpstr>
      <vt:lpstr>Technical remarks #3</vt:lpstr>
      <vt:lpstr>Technical remarks #4</vt:lpstr>
    </vt:vector>
  </TitlesOfParts>
  <Company>SZTE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Opinion Mining in Hungarian Based on Textual and Graphical Clues</dc:title>
  <dc:creator>Gabor</dc:creator>
  <cp:lastModifiedBy>Gh</cp:lastModifiedBy>
  <cp:revision>1497</cp:revision>
  <cp:lastPrinted>2022-01-27T10:06:07Z</cp:lastPrinted>
  <dcterms:created xsi:type="dcterms:W3CDTF">2008-09-10T10:17:38Z</dcterms:created>
  <dcterms:modified xsi:type="dcterms:W3CDTF">2023-03-27T06:37:16Z</dcterms:modified>
</cp:coreProperties>
</file>